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19" r:id="rId1"/>
  </p:sldMasterIdLst>
  <p:notesMasterIdLst>
    <p:notesMasterId r:id="rId28"/>
  </p:notesMasterIdLst>
  <p:handoutMasterIdLst>
    <p:handoutMasterId r:id="rId29"/>
  </p:handoutMasterIdLst>
  <p:sldIdLst>
    <p:sldId id="546" r:id="rId2"/>
    <p:sldId id="548" r:id="rId3"/>
    <p:sldId id="537" r:id="rId4"/>
    <p:sldId id="538" r:id="rId5"/>
    <p:sldId id="539" r:id="rId6"/>
    <p:sldId id="540" r:id="rId7"/>
    <p:sldId id="533" r:id="rId8"/>
    <p:sldId id="534" r:id="rId9"/>
    <p:sldId id="535" r:id="rId10"/>
    <p:sldId id="536" r:id="rId11"/>
    <p:sldId id="464" r:id="rId12"/>
    <p:sldId id="501" r:id="rId13"/>
    <p:sldId id="465" r:id="rId14"/>
    <p:sldId id="477" r:id="rId15"/>
    <p:sldId id="541" r:id="rId16"/>
    <p:sldId id="557" r:id="rId17"/>
    <p:sldId id="552" r:id="rId18"/>
    <p:sldId id="553" r:id="rId19"/>
    <p:sldId id="554" r:id="rId20"/>
    <p:sldId id="555" r:id="rId21"/>
    <p:sldId id="556" r:id="rId22"/>
    <p:sldId id="545" r:id="rId23"/>
    <p:sldId id="558" r:id="rId24"/>
    <p:sldId id="559" r:id="rId25"/>
    <p:sldId id="560" r:id="rId26"/>
    <p:sldId id="267" r:id="rId27"/>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5346"/>
    <a:srgbClr val="EF4728"/>
    <a:srgbClr val="FF7E79"/>
    <a:srgbClr val="80210E"/>
    <a:srgbClr val="F8CDC4"/>
    <a:srgbClr val="E43C1A"/>
    <a:srgbClr val="E65E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92977"/>
  </p:normalViewPr>
  <p:slideViewPr>
    <p:cSldViewPr snapToGrid="0">
      <p:cViewPr varScale="1">
        <p:scale>
          <a:sx n="69" d="100"/>
          <a:sy n="69" d="100"/>
        </p:scale>
        <p:origin x="780"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DCAC85-4D9A-A54F-8756-5A45D5D449EE}"/>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9E6C9377-EA2A-BC49-813B-E009E7C25A95}"/>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6707D429-8342-5C4B-9D7B-B58AB6EA9D75}" type="datetimeFigureOut">
              <a:rPr lang="en-US" smtClean="0"/>
              <a:t>10/10/2023</a:t>
            </a:fld>
            <a:endParaRPr lang="en-US"/>
          </a:p>
        </p:txBody>
      </p:sp>
      <p:sp>
        <p:nvSpPr>
          <p:cNvPr id="4" name="Footer Placeholder 3">
            <a:extLst>
              <a:ext uri="{FF2B5EF4-FFF2-40B4-BE49-F238E27FC236}">
                <a16:creationId xmlns:a16="http://schemas.microsoft.com/office/drawing/2014/main" xmlns="" id="{FDA85C8A-3676-3F42-BFAA-4C4AB8A93978}"/>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38666CA7-3A8C-B244-AE9F-6FBE0BBCA6E0}"/>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06471A86-F7D8-F146-8389-8DA4F24EB34E}" type="slidenum">
              <a:rPr lang="en-US" smtClean="0"/>
              <a:t>‹#›</a:t>
            </a:fld>
            <a:endParaRPr lang="en-US"/>
          </a:p>
        </p:txBody>
      </p:sp>
    </p:spTree>
    <p:extLst>
      <p:ext uri="{BB962C8B-B14F-4D97-AF65-F5344CB8AC3E}">
        <p14:creationId xmlns:p14="http://schemas.microsoft.com/office/powerpoint/2010/main" val="26273654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C8D0CAB-F55A-2C43-B560-5100C08C470C}" type="datetimeFigureOut">
              <a:rPr lang="en-US" smtClean="0"/>
              <a:t>10/10/2023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21C30FA-FF41-444D-B724-C10CD0E899C9}" type="slidenum">
              <a:rPr lang="en-US" smtClean="0"/>
              <a:t>‹#›</a:t>
            </a:fld>
            <a:endParaRPr lang="en-US"/>
          </a:p>
        </p:txBody>
      </p:sp>
    </p:spTree>
    <p:extLst>
      <p:ext uri="{BB962C8B-B14F-4D97-AF65-F5344CB8AC3E}">
        <p14:creationId xmlns:p14="http://schemas.microsoft.com/office/powerpoint/2010/main" val="1029058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1C30FA-FF41-444D-B724-C10CD0E899C9}" type="slidenum">
              <a:rPr lang="en-US" smtClean="0"/>
              <a:t>13</a:t>
            </a:fld>
            <a:endParaRPr lang="en-US"/>
          </a:p>
        </p:txBody>
      </p:sp>
    </p:spTree>
    <p:extLst>
      <p:ext uri="{BB962C8B-B14F-4D97-AF65-F5344CB8AC3E}">
        <p14:creationId xmlns:p14="http://schemas.microsoft.com/office/powerpoint/2010/main" val="3869595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1C30FA-FF41-444D-B724-C10CD0E899C9}" type="slidenum">
              <a:rPr lang="en-US" smtClean="0"/>
              <a:t>26</a:t>
            </a:fld>
            <a:endParaRPr lang="en-US"/>
          </a:p>
        </p:txBody>
      </p:sp>
    </p:spTree>
    <p:extLst>
      <p:ext uri="{BB962C8B-B14F-4D97-AF65-F5344CB8AC3E}">
        <p14:creationId xmlns:p14="http://schemas.microsoft.com/office/powerpoint/2010/main" val="180592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7710799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8215465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9485367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0300329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2069654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9725127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992125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407536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3333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4708179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10/10/2023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9440909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10/10/2023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941430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10/10/2023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70044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B75A-687E-405C-8A0B-8D00578BA2C3}" type="datetimeFigureOut">
              <a:rPr lang="en-US" smtClean="0"/>
              <a:pPr/>
              <a:t>10/10/2023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41976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10/10/2023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4530261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10/10/2023</a:t>
            </a:fld>
            <a:endParaRPr lang="en-US" dirty="0"/>
          </a:p>
        </p:txBody>
      </p:sp>
    </p:spTree>
    <p:extLst>
      <p:ext uri="{BB962C8B-B14F-4D97-AF65-F5344CB8AC3E}">
        <p14:creationId xmlns:p14="http://schemas.microsoft.com/office/powerpoint/2010/main" val="2010580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586B75A-687E-405C-8A0B-8D00578BA2C3}" type="datetimeFigureOut">
              <a:rPr lang="en-US" smtClean="0"/>
              <a:pPr/>
              <a:t>10/10/2023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85215208"/>
      </p:ext>
    </p:extLst>
  </p:cSld>
  <p:clrMap bg1="lt1" tx1="dk1" bg2="lt2" tx2="dk2" accent1="accent1" accent2="accent2" accent3="accent3" accent4="accent4" accent5="accent5" accent6="accent6" hlink="hlink" folHlink="folHlink"/>
  <p:sldLayoutIdLst>
    <p:sldLayoutId id="2147484620" r:id="rId1"/>
    <p:sldLayoutId id="2147484621" r:id="rId2"/>
    <p:sldLayoutId id="2147484622" r:id="rId3"/>
    <p:sldLayoutId id="2147484623" r:id="rId4"/>
    <p:sldLayoutId id="2147484624" r:id="rId5"/>
    <p:sldLayoutId id="2147484625" r:id="rId6"/>
    <p:sldLayoutId id="2147484626" r:id="rId7"/>
    <p:sldLayoutId id="2147484627" r:id="rId8"/>
    <p:sldLayoutId id="2147484628" r:id="rId9"/>
    <p:sldLayoutId id="2147484629" r:id="rId10"/>
    <p:sldLayoutId id="2147484630" r:id="rId11"/>
    <p:sldLayoutId id="2147484631" r:id="rId12"/>
    <p:sldLayoutId id="2147484632" r:id="rId13"/>
    <p:sldLayoutId id="2147484633" r:id="rId14"/>
    <p:sldLayoutId id="2147484634" r:id="rId15"/>
    <p:sldLayoutId id="2147484635"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260438" y="2571794"/>
            <a:ext cx="8354617" cy="1440969"/>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endParaRPr lang="en-GB" sz="100" b="1" dirty="0">
              <a:solidFill>
                <a:srgbClr val="FF0000"/>
              </a:solidFill>
              <a:latin typeface="Bangla MN" charset="0"/>
              <a:ea typeface="Bangla MN" charset="0"/>
              <a:cs typeface="Bangla MN" charset="0"/>
            </a:endParaRPr>
          </a:p>
          <a:p>
            <a:pPr marL="764540" marR="679450">
              <a:lnSpc>
                <a:spcPts val="3215"/>
              </a:lnSpc>
              <a:spcBef>
                <a:spcPts val="15"/>
              </a:spcBef>
            </a:pPr>
            <a:endParaRPr lang="en-US" sz="3600" b="1" dirty="0">
              <a:solidFill>
                <a:srgbClr val="C00000"/>
              </a:solidFill>
              <a:latin typeface="Britannic Bold" charset="0"/>
            </a:endParaRPr>
          </a:p>
          <a:p>
            <a:pPr marL="764540" marR="679450">
              <a:lnSpc>
                <a:spcPts val="3215"/>
              </a:lnSpc>
              <a:spcBef>
                <a:spcPts val="15"/>
              </a:spcBef>
            </a:pPr>
            <a:r>
              <a:rPr lang="en-US" sz="3200" b="1" dirty="0" smtClean="0">
                <a:solidFill>
                  <a:srgbClr val="C00000"/>
                </a:solidFill>
                <a:latin typeface="Times New Roman" pitchFamily="18" charset="0"/>
                <a:cs typeface="Times New Roman" pitchFamily="18" charset="0"/>
              </a:rPr>
              <a:t>HISTORY OF THE EMERGENCE OF  INDEPENDENT BANGLADESH</a:t>
            </a:r>
            <a:endParaRPr lang="en-US" sz="3200" b="1" dirty="0">
              <a:solidFill>
                <a:srgbClr val="C00000"/>
              </a:solidFill>
              <a:latin typeface="Times New Roman" pitchFamily="18" charset="0"/>
              <a:cs typeface="Times New Roman" pitchFamily="18" charset="0"/>
            </a:endParaRPr>
          </a:p>
        </p:txBody>
      </p:sp>
      <p:sp>
        <p:nvSpPr>
          <p:cNvPr id="5" name="TextBox 4"/>
          <p:cNvSpPr txBox="1"/>
          <p:nvPr/>
        </p:nvSpPr>
        <p:spPr>
          <a:xfrm>
            <a:off x="1260438" y="4012762"/>
            <a:ext cx="8354617" cy="1969770"/>
          </a:xfrm>
          <a:prstGeom prst="rect">
            <a:avLst/>
          </a:prstGeom>
          <a:noFill/>
        </p:spPr>
        <p:txBody>
          <a:bodyPr wrap="square" rtlCol="0">
            <a:spAutoFit/>
          </a:bodyPr>
          <a:lstStyle/>
          <a:p>
            <a:pPr algn="r">
              <a:lnSpc>
                <a:spcPct val="100000"/>
              </a:lnSpc>
            </a:pPr>
            <a:r>
              <a:rPr lang="en-US" sz="2800" b="1" dirty="0">
                <a:solidFill>
                  <a:srgbClr val="80210E"/>
                </a:solidFill>
                <a:latin typeface="Times New Roman" pitchFamily="18" charset="0"/>
                <a:ea typeface="Britannic Bold" charset="0"/>
                <a:cs typeface="Times New Roman" pitchFamily="18" charset="0"/>
              </a:rPr>
              <a:t>Dr. Md. </a:t>
            </a:r>
            <a:r>
              <a:rPr lang="en-US" sz="2800" b="1" dirty="0" smtClean="0">
                <a:solidFill>
                  <a:srgbClr val="80210E"/>
                </a:solidFill>
                <a:latin typeface="Times New Roman" pitchFamily="18" charset="0"/>
                <a:ea typeface="Britannic Bold" charset="0"/>
                <a:cs typeface="Times New Roman" pitchFamily="18" charset="0"/>
              </a:rPr>
              <a:t>Abdul </a:t>
            </a:r>
            <a:r>
              <a:rPr lang="en-US" sz="2800" b="1" dirty="0" err="1" smtClean="0">
                <a:solidFill>
                  <a:srgbClr val="80210E"/>
                </a:solidFill>
                <a:latin typeface="Times New Roman" pitchFamily="18" charset="0"/>
                <a:ea typeface="Britannic Bold" charset="0"/>
                <a:cs typeface="Times New Roman" pitchFamily="18" charset="0"/>
              </a:rPr>
              <a:t>Alim</a:t>
            </a:r>
            <a:endParaRPr lang="en-US" sz="2800" b="1" dirty="0" smtClean="0">
              <a:solidFill>
                <a:srgbClr val="80210E"/>
              </a:solidFill>
              <a:latin typeface="Times New Roman" pitchFamily="18" charset="0"/>
              <a:ea typeface="Britannic Bold" charset="0"/>
              <a:cs typeface="Times New Roman" pitchFamily="18" charset="0"/>
            </a:endParaRPr>
          </a:p>
          <a:p>
            <a:pPr algn="r">
              <a:lnSpc>
                <a:spcPct val="100000"/>
              </a:lnSpc>
            </a:pPr>
            <a:r>
              <a:rPr lang="en-US" sz="1600" b="1" i="1" dirty="0" smtClean="0">
                <a:solidFill>
                  <a:srgbClr val="80210E"/>
                </a:solidFill>
                <a:latin typeface="Times New Roman" pitchFamily="18" charset="0"/>
                <a:ea typeface="Britannic Bold" charset="0"/>
                <a:cs typeface="Times New Roman" pitchFamily="18" charset="0"/>
              </a:rPr>
              <a:t>B. A (Hon’s), M. A (History), M. Phil (Raj), Ph. D (Raj)</a:t>
            </a:r>
            <a:endParaRPr lang="en-US" sz="1600" b="1" i="1" dirty="0">
              <a:solidFill>
                <a:srgbClr val="80210E"/>
              </a:solidFill>
              <a:latin typeface="Times New Roman" pitchFamily="18" charset="0"/>
              <a:ea typeface="Britannic Bold" charset="0"/>
              <a:cs typeface="Times New Roman" pitchFamily="18" charset="0"/>
            </a:endParaRPr>
          </a:p>
          <a:p>
            <a:pPr algn="r">
              <a:lnSpc>
                <a:spcPct val="100000"/>
              </a:lnSpc>
            </a:pPr>
            <a:r>
              <a:rPr lang="en-US" sz="2300" dirty="0" smtClean="0">
                <a:latin typeface="Times New Roman" pitchFamily="18" charset="0"/>
                <a:cs typeface="Times New Roman" pitchFamily="18" charset="0"/>
              </a:rPr>
              <a:t>Email:doctorabdulalim64@gmail.com</a:t>
            </a:r>
            <a:endParaRPr lang="en-US" sz="2300" dirty="0">
              <a:latin typeface="Times New Roman" pitchFamily="18" charset="0"/>
              <a:cs typeface="Times New Roman" pitchFamily="18" charset="0"/>
            </a:endParaRPr>
          </a:p>
          <a:p>
            <a:pPr algn="r"/>
            <a:r>
              <a:rPr lang="en-US" sz="2300" dirty="0">
                <a:latin typeface="Times New Roman" pitchFamily="18" charset="0"/>
                <a:ea typeface="Britannic Bold" charset="0"/>
                <a:cs typeface="Times New Roman" pitchFamily="18" charset="0"/>
              </a:rPr>
              <a:t>Cell: +880 </a:t>
            </a:r>
            <a:r>
              <a:rPr lang="en-US" sz="2300" dirty="0" smtClean="0">
                <a:latin typeface="Times New Roman" pitchFamily="18" charset="0"/>
                <a:ea typeface="Britannic Bold" charset="0"/>
                <a:cs typeface="Times New Roman" pitchFamily="18" charset="0"/>
              </a:rPr>
              <a:t>01718-787466</a:t>
            </a:r>
            <a:endParaRPr lang="en-US" sz="2300" dirty="0">
              <a:latin typeface="Times New Roman" pitchFamily="18" charset="0"/>
              <a:ea typeface="Britannic Bold" charset="0"/>
              <a:cs typeface="Times New Roman" pitchFamily="18" charset="0"/>
            </a:endParaRPr>
          </a:p>
          <a:p>
            <a:pPr algn="r">
              <a:lnSpc>
                <a:spcPct val="100000"/>
              </a:lnSpc>
            </a:pPr>
            <a:r>
              <a:rPr lang="en-US" sz="2800" b="1" dirty="0">
                <a:solidFill>
                  <a:srgbClr val="80210E"/>
                </a:solidFill>
                <a:latin typeface="Britannic Bold" charset="0"/>
                <a:ea typeface="Britannic Bold" charset="0"/>
                <a:cs typeface="Britannic Bold" charset="0"/>
              </a:rPr>
              <a:t> </a:t>
            </a:r>
          </a:p>
        </p:txBody>
      </p:sp>
      <p:sp>
        <p:nvSpPr>
          <p:cNvPr id="9" name="Content Placeholder 2">
            <a:extLst>
              <a:ext uri="{FF2B5EF4-FFF2-40B4-BE49-F238E27FC236}">
                <a16:creationId xmlns:a16="http://schemas.microsoft.com/office/drawing/2014/main" xmlns="" id="{7F91988E-7EDA-CD48-AB89-6AF9D1263627}"/>
              </a:ext>
            </a:extLst>
          </p:cNvPr>
          <p:cNvSpPr txBox="1">
            <a:spLocks/>
          </p:cNvSpPr>
          <p:nvPr/>
        </p:nvSpPr>
        <p:spPr>
          <a:xfrm>
            <a:off x="828246" y="3927861"/>
            <a:ext cx="10327990" cy="1932170"/>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endParaRPr lang="en-GB" sz="100" b="1" dirty="0">
              <a:solidFill>
                <a:srgbClr val="FF0000"/>
              </a:solidFill>
              <a:latin typeface="Bangla MN" charset="0"/>
              <a:ea typeface="Bangla MN" charset="0"/>
              <a:cs typeface="Bangla MN" charset="0"/>
            </a:endParaRPr>
          </a:p>
          <a:p>
            <a:pPr marL="764540" marR="679450">
              <a:lnSpc>
                <a:spcPts val="3215"/>
              </a:lnSpc>
              <a:spcBef>
                <a:spcPts val="15"/>
              </a:spcBef>
            </a:pPr>
            <a:endParaRPr lang="en-US" sz="3600" b="1" dirty="0">
              <a:solidFill>
                <a:srgbClr val="C00000"/>
              </a:solidFill>
              <a:latin typeface="Britannic Bold" charset="0"/>
            </a:endParaRPr>
          </a:p>
          <a:p>
            <a:endParaRPr lang="en-GB" sz="4000" b="1" dirty="0">
              <a:solidFill>
                <a:srgbClr val="FF0000"/>
              </a:solidFill>
              <a:latin typeface="Bangla MN" charset="0"/>
              <a:ea typeface="Bangla MN" charset="0"/>
              <a:cs typeface="Bangla MN" charset="0"/>
            </a:endParaRPr>
          </a:p>
        </p:txBody>
      </p:sp>
      <p:pic>
        <p:nvPicPr>
          <p:cNvPr id="3" name="Picture 2">
            <a:extLst>
              <a:ext uri="{FF2B5EF4-FFF2-40B4-BE49-F238E27FC236}">
                <a16:creationId xmlns:a16="http://schemas.microsoft.com/office/drawing/2014/main" xmlns="" id="{D108A9A9-8A4D-A242-B00C-BD1F5C3076B1}"/>
              </a:ext>
            </a:extLst>
          </p:cNvPr>
          <p:cNvPicPr>
            <a:picLocks noChangeAspect="1"/>
          </p:cNvPicPr>
          <p:nvPr/>
        </p:nvPicPr>
        <p:blipFill>
          <a:blip r:embed="rId2"/>
          <a:stretch>
            <a:fillRect/>
          </a:stretch>
        </p:blipFill>
        <p:spPr>
          <a:xfrm>
            <a:off x="4870214" y="619095"/>
            <a:ext cx="2244053" cy="2037600"/>
          </a:xfrm>
          <a:prstGeom prst="rect">
            <a:avLst/>
          </a:prstGeom>
        </p:spPr>
      </p:pic>
    </p:spTree>
    <p:extLst>
      <p:ext uri="{BB962C8B-B14F-4D97-AF65-F5344CB8AC3E}">
        <p14:creationId xmlns:p14="http://schemas.microsoft.com/office/powerpoint/2010/main" val="2391907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02599003-AD0E-564F-8450-6726F56CB775}"/>
              </a:ext>
            </a:extLst>
          </p:cNvPr>
          <p:cNvSpPr>
            <a:spLocks noGrp="1"/>
          </p:cNvSpPr>
          <p:nvPr>
            <p:ph type="title"/>
          </p:nvPr>
        </p:nvSpPr>
        <p:spPr>
          <a:xfrm>
            <a:off x="1097280" y="977900"/>
            <a:ext cx="8046720" cy="759460"/>
          </a:xfrm>
        </p:spPr>
        <p:txBody>
          <a:bodyPr/>
          <a:lstStyle/>
          <a:p>
            <a:pPr algn="ctr"/>
            <a:r>
              <a:rPr lang="en-US" sz="3200" b="1" dirty="0" smtClean="0">
                <a:solidFill>
                  <a:srgbClr val="C00000"/>
                </a:solidFill>
                <a:latin typeface="Times New Roman" pitchFamily="18" charset="0"/>
                <a:cs typeface="Times New Roman" pitchFamily="18" charset="0"/>
              </a:rPr>
              <a:t>THE HISTORY OF BARABHUYINAS </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3B9E040F-D5D4-2C4C-A416-80234BA5FF34}"/>
              </a:ext>
            </a:extLst>
          </p:cNvPr>
          <p:cNvSpPr>
            <a:spLocks noGrp="1"/>
          </p:cNvSpPr>
          <p:nvPr>
            <p:ph idx="1"/>
          </p:nvPr>
        </p:nvSpPr>
        <p:spPr>
          <a:xfrm>
            <a:off x="401782" y="1737360"/>
            <a:ext cx="5306291" cy="3880773"/>
          </a:xfrm>
        </p:spPr>
        <p:txBody>
          <a:bodyPr>
            <a:normAutofit fontScale="92500" lnSpcReduction="20000"/>
          </a:bodyPr>
          <a:lstStyle/>
          <a:p>
            <a:pPr marL="622300" indent="-355600" algn="just">
              <a:buFont typeface="Wingdings" pitchFamily="2" charset="2"/>
              <a:buChar char="q"/>
            </a:pPr>
            <a:r>
              <a:rPr lang="en-US" sz="1800" dirty="0">
                <a:solidFill>
                  <a:schemeClr val="tx1"/>
                </a:solidFill>
                <a:latin typeface="Times New Roman" pitchFamily="18" charset="0"/>
                <a:cs typeface="Times New Roman" pitchFamily="18" charset="0"/>
              </a:rPr>
              <a:t>The naval force of the Zamindars assembled on the river </a:t>
            </a:r>
            <a:r>
              <a:rPr lang="en-US" sz="1800" dirty="0" err="1">
                <a:solidFill>
                  <a:schemeClr val="tx1"/>
                </a:solidFill>
                <a:latin typeface="Times New Roman" pitchFamily="18" charset="0"/>
                <a:cs typeface="Times New Roman" pitchFamily="18" charset="0"/>
              </a:rPr>
              <a:t>Sitalakhya</a:t>
            </a:r>
            <a:r>
              <a:rPr lang="en-US" sz="1800" dirty="0">
                <a:solidFill>
                  <a:schemeClr val="tx1"/>
                </a:solidFill>
                <a:latin typeface="Times New Roman" pitchFamily="18" charset="0"/>
                <a:cs typeface="Times New Roman" pitchFamily="18" charset="0"/>
              </a:rPr>
              <a:t> under the leadership of Musa Khan. The fort ‘Kadam Rasul’ of Musa Khan, situated on the eastern bank of the river was captured by the Mughals. Musa Khan retreated to Sonargaon. The Mughal soldiers finally occupied Sonargaon. Thereafter the Zamindars were forced to surrender. </a:t>
            </a:r>
            <a:r>
              <a:rPr lang="en-US" sz="1800" dirty="0" err="1">
                <a:solidFill>
                  <a:schemeClr val="tx1"/>
                </a:solidFill>
                <a:latin typeface="Times New Roman" pitchFamily="18" charset="0"/>
                <a:cs typeface="Times New Roman" pitchFamily="18" charset="0"/>
              </a:rPr>
              <a:t>Subadar</a:t>
            </a:r>
            <a:r>
              <a:rPr lang="en-US" sz="1800" dirty="0">
                <a:solidFill>
                  <a:schemeClr val="tx1"/>
                </a:solidFill>
                <a:latin typeface="Times New Roman" pitchFamily="18" charset="0"/>
                <a:cs typeface="Times New Roman" pitchFamily="18" charset="0"/>
              </a:rPr>
              <a:t> Islam Khan was very generous. He behaved very courteously with Musa Khan. He appointed Musa Khan in his own Zamindari as a representative of the Mughals. Musa Khan passed the rest of his life as a loyal representative of the Mughals. Many Zamindars were disappointed at the surrender of Musa Khan. After that all other Zamindars pledged allegiance to the Mughals one after another. This ended the rule of the </a:t>
            </a:r>
            <a:r>
              <a:rPr lang="en-US" sz="1800" dirty="0" err="1">
                <a:solidFill>
                  <a:schemeClr val="tx1"/>
                </a:solidFill>
                <a:latin typeface="Times New Roman" pitchFamily="18" charset="0"/>
                <a:cs typeface="Times New Roman" pitchFamily="18" charset="0"/>
              </a:rPr>
              <a:t>Barabhuyinas</a:t>
            </a:r>
            <a:r>
              <a:rPr lang="en-US" sz="1800" dirty="0">
                <a:solidFill>
                  <a:schemeClr val="tx1"/>
                </a:solidFill>
                <a:latin typeface="Times New Roman" pitchFamily="18" charset="0"/>
                <a:cs typeface="Times New Roman" pitchFamily="18" charset="0"/>
              </a:rPr>
              <a:t>. </a:t>
            </a:r>
          </a:p>
          <a:p>
            <a:endParaRPr lang="en-US" dirty="0"/>
          </a:p>
        </p:txBody>
      </p:sp>
      <p:pic>
        <p:nvPicPr>
          <p:cNvPr id="1026" name="Picture 2" descr="The old capital of Bengal (Sonargaon) | The Asian Age Online, Banglade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9745" y="1737361"/>
            <a:ext cx="3214255" cy="18786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Sonargaon: All About Visiting the Museum &amp; Other Sights (20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9745" y="3788582"/>
            <a:ext cx="3214256" cy="19403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289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A1259BDC-B276-7C48-A071-4E358EC220A5}"/>
              </a:ext>
            </a:extLst>
          </p:cNvPr>
          <p:cNvSpPr>
            <a:spLocks noGrp="1"/>
          </p:cNvSpPr>
          <p:nvPr>
            <p:ph type="title"/>
          </p:nvPr>
        </p:nvSpPr>
        <p:spPr>
          <a:xfrm>
            <a:off x="513110" y="990600"/>
            <a:ext cx="9060380" cy="746760"/>
          </a:xfrm>
        </p:spPr>
        <p:txBody>
          <a:bodyPr>
            <a:normAutofit/>
          </a:bodyPr>
          <a:lstStyle/>
          <a:p>
            <a:pPr algn="ctr"/>
            <a:r>
              <a:rPr lang="en-US" sz="3200" b="1" dirty="0" smtClean="0">
                <a:solidFill>
                  <a:srgbClr val="C00000"/>
                </a:solidFill>
                <a:latin typeface="Times New Roman" pitchFamily="18" charset="0"/>
                <a:cs typeface="Times New Roman" pitchFamily="18" charset="0"/>
              </a:rPr>
              <a:t>THE MUGHAL RULE IN BENGAL </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3060B5CD-9323-B14B-8284-52E95F6656DB}"/>
              </a:ext>
            </a:extLst>
          </p:cNvPr>
          <p:cNvSpPr>
            <a:spLocks noGrp="1"/>
          </p:cNvSpPr>
          <p:nvPr>
            <p:ph idx="1"/>
          </p:nvPr>
        </p:nvSpPr>
        <p:spPr>
          <a:xfrm>
            <a:off x="513110" y="1984144"/>
            <a:ext cx="5291945" cy="3834765"/>
          </a:xfrm>
        </p:spPr>
        <p:txBody>
          <a:bodyPr>
            <a:normAutofit fontScale="85000" lnSpcReduction="20000"/>
          </a:bodyPr>
          <a:lstStyle/>
          <a:p>
            <a:pPr marL="0" indent="0" algn="just">
              <a:buNone/>
            </a:pPr>
            <a:r>
              <a:rPr lang="en-US" sz="2100" i="1" u="sng" dirty="0">
                <a:solidFill>
                  <a:schemeClr val="tx1"/>
                </a:solidFill>
                <a:latin typeface="Times New Roman" pitchFamily="18" charset="0"/>
                <a:cs typeface="Times New Roman" pitchFamily="18" charset="0"/>
              </a:rPr>
              <a:t>The rule of the Mughals in Bengal was divided into two periods. </a:t>
            </a:r>
            <a:endParaRPr lang="en-US" sz="2100" dirty="0">
              <a:solidFill>
                <a:schemeClr val="tx1"/>
              </a:solidFill>
              <a:latin typeface="Times New Roman" pitchFamily="18" charset="0"/>
              <a:cs typeface="Times New Roman" pitchFamily="18" charset="0"/>
            </a:endParaRPr>
          </a:p>
          <a:p>
            <a:pPr marL="368300" indent="-368300" algn="just">
              <a:buFont typeface="Wingdings" pitchFamily="2" charset="2"/>
              <a:buChar char="q"/>
            </a:pPr>
            <a:r>
              <a:rPr lang="en-US" sz="2100" b="1" dirty="0">
                <a:solidFill>
                  <a:schemeClr val="tx1"/>
                </a:solidFill>
                <a:latin typeface="Times New Roman" pitchFamily="18" charset="0"/>
                <a:cs typeface="Times New Roman" pitchFamily="18" charset="0"/>
              </a:rPr>
              <a:t>Rule of the </a:t>
            </a:r>
            <a:r>
              <a:rPr lang="en-US" sz="2100" b="1" dirty="0" err="1">
                <a:solidFill>
                  <a:schemeClr val="tx1"/>
                </a:solidFill>
                <a:latin typeface="Times New Roman" pitchFamily="18" charset="0"/>
                <a:cs typeface="Times New Roman" pitchFamily="18" charset="0"/>
              </a:rPr>
              <a:t>Subadars</a:t>
            </a:r>
            <a:r>
              <a:rPr lang="en-US" sz="2100" dirty="0">
                <a:solidFill>
                  <a:schemeClr val="tx1"/>
                </a:solidFill>
                <a:latin typeface="Times New Roman" pitchFamily="18" charset="0"/>
                <a:cs typeface="Times New Roman" pitchFamily="18" charset="0"/>
              </a:rPr>
              <a:t>: The Mughal provinces were known as ‘</a:t>
            </a:r>
            <a:r>
              <a:rPr lang="en-US" sz="2100" dirty="0" err="1">
                <a:solidFill>
                  <a:schemeClr val="tx1"/>
                </a:solidFill>
                <a:latin typeface="Times New Roman" pitchFamily="18" charset="0"/>
                <a:cs typeface="Times New Roman" pitchFamily="18" charset="0"/>
              </a:rPr>
              <a:t>Subas</a:t>
            </a:r>
            <a:r>
              <a:rPr lang="en-US" sz="2100" dirty="0">
                <a:solidFill>
                  <a:schemeClr val="tx1"/>
                </a:solidFill>
                <a:latin typeface="Times New Roman" pitchFamily="18" charset="0"/>
                <a:cs typeface="Times New Roman" pitchFamily="18" charset="0"/>
              </a:rPr>
              <a:t>’. Bengal became a Suba after the defeat of the </a:t>
            </a:r>
            <a:r>
              <a:rPr lang="en-US" sz="2100" dirty="0" err="1">
                <a:solidFill>
                  <a:schemeClr val="tx1"/>
                </a:solidFill>
                <a:latin typeface="Times New Roman" pitchFamily="18" charset="0"/>
                <a:cs typeface="Times New Roman" pitchFamily="18" charset="0"/>
              </a:rPr>
              <a:t>Barabhuyinas</a:t>
            </a:r>
            <a:r>
              <a:rPr lang="en-US" sz="2100" dirty="0">
                <a:solidFill>
                  <a:schemeClr val="tx1"/>
                </a:solidFill>
                <a:latin typeface="Times New Roman" pitchFamily="18" charset="0"/>
                <a:cs typeface="Times New Roman" pitchFamily="18" charset="0"/>
              </a:rPr>
              <a:t>. Its golden phase was from early seventeenth to early eighteenth century. After Aurangzeb, the Mughal rule in Bengal became weak in the hands of his weak successors. Taking advantage of this, the </a:t>
            </a:r>
            <a:r>
              <a:rPr lang="en-US" sz="2100" dirty="0" err="1">
                <a:solidFill>
                  <a:schemeClr val="tx1"/>
                </a:solidFill>
                <a:latin typeface="Times New Roman" pitchFamily="18" charset="0"/>
                <a:cs typeface="Times New Roman" pitchFamily="18" charset="0"/>
              </a:rPr>
              <a:t>Subadars</a:t>
            </a:r>
            <a:r>
              <a:rPr lang="en-US" sz="2100" dirty="0">
                <a:solidFill>
                  <a:schemeClr val="tx1"/>
                </a:solidFill>
                <a:latin typeface="Times New Roman" pitchFamily="18" charset="0"/>
                <a:cs typeface="Times New Roman" pitchFamily="18" charset="0"/>
              </a:rPr>
              <a:t> of Bengal were ruling independently. </a:t>
            </a:r>
          </a:p>
          <a:p>
            <a:pPr marL="368300" indent="-368300" algn="just">
              <a:buFont typeface="Wingdings" pitchFamily="2" charset="2"/>
              <a:buChar char="q"/>
            </a:pPr>
            <a:r>
              <a:rPr lang="en-US" sz="2100" b="1" dirty="0">
                <a:solidFill>
                  <a:schemeClr val="tx1"/>
                </a:solidFill>
                <a:latin typeface="Times New Roman" pitchFamily="18" charset="0"/>
                <a:cs typeface="Times New Roman" pitchFamily="18" charset="0"/>
              </a:rPr>
              <a:t>Rule of the Nawabs</a:t>
            </a:r>
            <a:r>
              <a:rPr lang="en-US" sz="2100" dirty="0">
                <a:solidFill>
                  <a:schemeClr val="tx1"/>
                </a:solidFill>
                <a:latin typeface="Times New Roman" pitchFamily="18" charset="0"/>
                <a:cs typeface="Times New Roman" pitchFamily="18" charset="0"/>
              </a:rPr>
              <a:t>: The independent rule of the </a:t>
            </a:r>
            <a:r>
              <a:rPr lang="en-US" sz="2100" dirty="0" err="1">
                <a:solidFill>
                  <a:schemeClr val="tx1"/>
                </a:solidFill>
                <a:latin typeface="Times New Roman" pitchFamily="18" charset="0"/>
                <a:cs typeface="Times New Roman" pitchFamily="18" charset="0"/>
              </a:rPr>
              <a:t>Subadars</a:t>
            </a:r>
            <a:r>
              <a:rPr lang="en-US" sz="2100" dirty="0">
                <a:solidFill>
                  <a:schemeClr val="tx1"/>
                </a:solidFill>
                <a:latin typeface="Times New Roman" pitchFamily="18" charset="0"/>
                <a:cs typeface="Times New Roman" pitchFamily="18" charset="0"/>
              </a:rPr>
              <a:t> is known as the rule of the Nawabs. This continued up to 1757 A.D. for almost half a century. </a:t>
            </a:r>
          </a:p>
          <a:p>
            <a:pPr marL="0" indent="0">
              <a:buNone/>
            </a:pPr>
            <a:r>
              <a:rPr lang="en-US" dirty="0"/>
              <a:t> </a:t>
            </a:r>
          </a:p>
          <a:p>
            <a:endParaRPr lang="en-US" dirty="0"/>
          </a:p>
        </p:txBody>
      </p:sp>
      <p:pic>
        <p:nvPicPr>
          <p:cNvPr id="2050" name="Picture 2" descr="https://upload.wikimedia.org/wikipedia/commons/thumb/5/53/Asif_muharram_1795_1.jpg/300px-Asif_muharram_1795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1309" y="1901114"/>
            <a:ext cx="3602181" cy="20058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2" name="Picture 4" descr="List of Nawabs of Bengal and Murshidabad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1309" y="4070736"/>
            <a:ext cx="3602182" cy="17481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447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30EBE946-3045-3044-A625-A302FC6BD49F}"/>
              </a:ext>
            </a:extLst>
          </p:cNvPr>
          <p:cNvSpPr>
            <a:spLocks noGrp="1"/>
          </p:cNvSpPr>
          <p:nvPr>
            <p:ph type="title"/>
          </p:nvPr>
        </p:nvSpPr>
        <p:spPr>
          <a:xfrm>
            <a:off x="817418" y="990600"/>
            <a:ext cx="8397053" cy="746760"/>
          </a:xfrm>
        </p:spPr>
        <p:txBody>
          <a:bodyPr>
            <a:normAutofit fontScale="90000"/>
          </a:bodyPr>
          <a:lstStyle/>
          <a:p>
            <a:pPr algn="ctr"/>
            <a:r>
              <a:rPr lang="en-US" sz="3200" b="1" dirty="0" smtClean="0">
                <a:solidFill>
                  <a:srgbClr val="C00000"/>
                </a:solidFill>
                <a:latin typeface="Times New Roman" pitchFamily="18" charset="0"/>
                <a:cs typeface="Times New Roman" pitchFamily="18" charset="0"/>
              </a:rPr>
              <a:t>THE RULE OF THE SUBADARS IN BENGAL </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C354A142-65D7-A349-9A76-5E42B1C8DC45}"/>
              </a:ext>
            </a:extLst>
          </p:cNvPr>
          <p:cNvSpPr>
            <a:spLocks noGrp="1"/>
          </p:cNvSpPr>
          <p:nvPr>
            <p:ph idx="1"/>
          </p:nvPr>
        </p:nvSpPr>
        <p:spPr>
          <a:xfrm>
            <a:off x="817418" y="1845734"/>
            <a:ext cx="5306291" cy="4364566"/>
          </a:xfrm>
        </p:spPr>
        <p:txBody>
          <a:bodyPr>
            <a:normAutofit fontScale="85000" lnSpcReduction="20000"/>
          </a:bodyPr>
          <a:lstStyle/>
          <a:p>
            <a:pPr marL="0" indent="0" algn="just">
              <a:buNone/>
            </a:pPr>
            <a:r>
              <a:rPr lang="en-US" sz="1900" i="1" dirty="0">
                <a:solidFill>
                  <a:schemeClr val="tx1"/>
                </a:solidFill>
                <a:latin typeface="Times New Roman" pitchFamily="18" charset="0"/>
                <a:cs typeface="Times New Roman" pitchFamily="18" charset="0"/>
              </a:rPr>
              <a:t>Islam Khan introduced the rule of the </a:t>
            </a:r>
            <a:r>
              <a:rPr lang="en-US" sz="1900" i="1" dirty="0" err="1">
                <a:solidFill>
                  <a:schemeClr val="tx1"/>
                </a:solidFill>
                <a:latin typeface="Times New Roman" pitchFamily="18" charset="0"/>
                <a:cs typeface="Times New Roman" pitchFamily="18" charset="0"/>
              </a:rPr>
              <a:t>Subadars</a:t>
            </a:r>
            <a:r>
              <a:rPr lang="en-US" sz="1900" i="1" dirty="0">
                <a:solidFill>
                  <a:schemeClr val="tx1"/>
                </a:solidFill>
                <a:latin typeface="Times New Roman" pitchFamily="18" charset="0"/>
                <a:cs typeface="Times New Roman" pitchFamily="18" charset="0"/>
              </a:rPr>
              <a:t> in Bengal in 1610 A.D. after having suppressed the </a:t>
            </a:r>
            <a:r>
              <a:rPr lang="en-US" sz="1900" i="1" dirty="0" err="1">
                <a:solidFill>
                  <a:schemeClr val="tx1"/>
                </a:solidFill>
                <a:latin typeface="Times New Roman" pitchFamily="18" charset="0"/>
                <a:cs typeface="Times New Roman" pitchFamily="18" charset="0"/>
              </a:rPr>
              <a:t>Barabhuyinas</a:t>
            </a:r>
            <a:r>
              <a:rPr lang="en-US" sz="1900" i="1" dirty="0">
                <a:solidFill>
                  <a:schemeClr val="tx1"/>
                </a:solidFill>
                <a:latin typeface="Times New Roman" pitchFamily="18" charset="0"/>
                <a:cs typeface="Times New Roman" pitchFamily="18" charset="0"/>
              </a:rPr>
              <a:t>. Many </a:t>
            </a:r>
            <a:r>
              <a:rPr lang="en-US" sz="1900" i="1" dirty="0" err="1">
                <a:solidFill>
                  <a:schemeClr val="tx1"/>
                </a:solidFill>
                <a:latin typeface="Times New Roman" pitchFamily="18" charset="0"/>
                <a:cs typeface="Times New Roman" pitchFamily="18" charset="0"/>
              </a:rPr>
              <a:t>Subadars</a:t>
            </a:r>
            <a:r>
              <a:rPr lang="en-US" sz="1900" i="1" dirty="0">
                <a:solidFill>
                  <a:schemeClr val="tx1"/>
                </a:solidFill>
                <a:latin typeface="Times New Roman" pitchFamily="18" charset="0"/>
                <a:cs typeface="Times New Roman" pitchFamily="18" charset="0"/>
              </a:rPr>
              <a:t> ruled in Bengal, some of them are: </a:t>
            </a:r>
          </a:p>
          <a:p>
            <a:pPr marL="363538" indent="-363538" algn="just">
              <a:buFont typeface="Wingdings" pitchFamily="2" charset="2"/>
              <a:buChar char="q"/>
            </a:pPr>
            <a:r>
              <a:rPr lang="en-US" sz="1900" b="1" i="1" u="sng" dirty="0">
                <a:solidFill>
                  <a:schemeClr val="tx1"/>
                </a:solidFill>
                <a:latin typeface="Times New Roman" pitchFamily="18" charset="0"/>
                <a:cs typeface="Times New Roman" pitchFamily="18" charset="0"/>
              </a:rPr>
              <a:t>Islam Khan </a:t>
            </a:r>
            <a:r>
              <a:rPr lang="en-US" sz="1900" dirty="0">
                <a:solidFill>
                  <a:schemeClr val="tx1"/>
                </a:solidFill>
                <a:latin typeface="Times New Roman" pitchFamily="18" charset="0"/>
                <a:cs typeface="Times New Roman" pitchFamily="18" charset="0"/>
              </a:rPr>
              <a:t>(1610-1613 A.D.): The first </a:t>
            </a:r>
            <a:r>
              <a:rPr lang="en-US" sz="1900" dirty="0" err="1">
                <a:solidFill>
                  <a:schemeClr val="tx1"/>
                </a:solidFill>
                <a:latin typeface="Times New Roman" pitchFamily="18" charset="0"/>
                <a:cs typeface="Times New Roman" pitchFamily="18" charset="0"/>
              </a:rPr>
              <a:t>Subadar</a:t>
            </a:r>
            <a:r>
              <a:rPr lang="en-US" sz="1900" dirty="0">
                <a:solidFill>
                  <a:schemeClr val="tx1"/>
                </a:solidFill>
                <a:latin typeface="Times New Roman" pitchFamily="18" charset="0"/>
                <a:cs typeface="Times New Roman" pitchFamily="18" charset="0"/>
              </a:rPr>
              <a:t> in Bengal. </a:t>
            </a:r>
          </a:p>
          <a:p>
            <a:pPr marL="363538" indent="-363538" algn="just">
              <a:buFont typeface="Wingdings" pitchFamily="2" charset="2"/>
              <a:buChar char="q"/>
            </a:pPr>
            <a:r>
              <a:rPr lang="en-US" sz="1900" b="1" i="1" u="sng" dirty="0">
                <a:solidFill>
                  <a:schemeClr val="tx1"/>
                </a:solidFill>
                <a:latin typeface="Times New Roman" pitchFamily="18" charset="0"/>
                <a:cs typeface="Times New Roman" pitchFamily="18" charset="0"/>
              </a:rPr>
              <a:t>Kasim Khan </a:t>
            </a:r>
            <a:r>
              <a:rPr lang="en-US" sz="1900" b="1" i="1" u="sng" dirty="0" err="1">
                <a:solidFill>
                  <a:schemeClr val="tx1"/>
                </a:solidFill>
                <a:latin typeface="Times New Roman" pitchFamily="18" charset="0"/>
                <a:cs typeface="Times New Roman" pitchFamily="18" charset="0"/>
              </a:rPr>
              <a:t>Chisti</a:t>
            </a:r>
            <a:r>
              <a:rPr lang="en-US" sz="1900" b="1" i="1" u="sng" dirty="0">
                <a:solidFill>
                  <a:schemeClr val="tx1"/>
                </a:solidFill>
                <a:latin typeface="Times New Roman" pitchFamily="18" charset="0"/>
                <a:cs typeface="Times New Roman" pitchFamily="18" charset="0"/>
              </a:rPr>
              <a:t> </a:t>
            </a:r>
            <a:r>
              <a:rPr lang="en-US" sz="1900" dirty="0">
                <a:solidFill>
                  <a:schemeClr val="tx1"/>
                </a:solidFill>
                <a:latin typeface="Times New Roman" pitchFamily="18" charset="0"/>
                <a:cs typeface="Times New Roman" pitchFamily="18" charset="0"/>
              </a:rPr>
              <a:t>(1613-1617 A.D.): Ascended the throne after Islam Khan’s death. </a:t>
            </a:r>
          </a:p>
          <a:p>
            <a:pPr marL="363538" indent="-363538" algn="just">
              <a:buFont typeface="Wingdings" pitchFamily="2" charset="2"/>
              <a:buChar char="q"/>
            </a:pPr>
            <a:r>
              <a:rPr lang="en-US" sz="1900" b="1" i="1" u="sng" dirty="0">
                <a:solidFill>
                  <a:schemeClr val="tx1"/>
                </a:solidFill>
                <a:latin typeface="Times New Roman" pitchFamily="18" charset="0"/>
                <a:cs typeface="Times New Roman" pitchFamily="18" charset="0"/>
              </a:rPr>
              <a:t>Ibrahim Khan Fateh Jang </a:t>
            </a:r>
            <a:r>
              <a:rPr lang="en-US" sz="1900" dirty="0">
                <a:solidFill>
                  <a:schemeClr val="tx1"/>
                </a:solidFill>
                <a:latin typeface="Times New Roman" pitchFamily="18" charset="0"/>
                <a:cs typeface="Times New Roman" pitchFamily="18" charset="0"/>
              </a:rPr>
              <a:t>(1617-1624 A.D.): Brother of Empress </a:t>
            </a:r>
            <a:r>
              <a:rPr lang="en-US" sz="1900" dirty="0" err="1">
                <a:solidFill>
                  <a:schemeClr val="tx1"/>
                </a:solidFill>
                <a:latin typeface="Times New Roman" pitchFamily="18" charset="0"/>
                <a:cs typeface="Times New Roman" pitchFamily="18" charset="0"/>
              </a:rPr>
              <a:t>Nurjahan</a:t>
            </a:r>
            <a:r>
              <a:rPr lang="en-US" sz="1900" dirty="0">
                <a:solidFill>
                  <a:schemeClr val="tx1"/>
                </a:solidFill>
                <a:latin typeface="Times New Roman" pitchFamily="18" charset="0"/>
                <a:cs typeface="Times New Roman" pitchFamily="18" charset="0"/>
              </a:rPr>
              <a:t> of Delhi. He was succeeded by </a:t>
            </a:r>
            <a:r>
              <a:rPr lang="en-US" sz="1900" b="1" dirty="0" err="1">
                <a:solidFill>
                  <a:schemeClr val="tx1"/>
                </a:solidFill>
                <a:latin typeface="Times New Roman" pitchFamily="18" charset="0"/>
                <a:cs typeface="Times New Roman" pitchFamily="18" charset="0"/>
              </a:rPr>
              <a:t>Darar</a:t>
            </a:r>
            <a:r>
              <a:rPr lang="en-US" sz="1900" b="1" dirty="0">
                <a:solidFill>
                  <a:schemeClr val="tx1"/>
                </a:solidFill>
                <a:latin typeface="Times New Roman" pitchFamily="18" charset="0"/>
                <a:cs typeface="Times New Roman" pitchFamily="18" charset="0"/>
              </a:rPr>
              <a:t> Khan</a:t>
            </a:r>
            <a:r>
              <a:rPr lang="en-US" sz="1900" dirty="0">
                <a:solidFill>
                  <a:schemeClr val="tx1"/>
                </a:solidFill>
                <a:latin typeface="Times New Roman" pitchFamily="18" charset="0"/>
                <a:cs typeface="Times New Roman" pitchFamily="18" charset="0"/>
              </a:rPr>
              <a:t>, </a:t>
            </a:r>
            <a:r>
              <a:rPr lang="en-US" sz="1900" b="1" dirty="0" err="1">
                <a:solidFill>
                  <a:schemeClr val="tx1"/>
                </a:solidFill>
                <a:latin typeface="Times New Roman" pitchFamily="18" charset="0"/>
                <a:cs typeface="Times New Roman" pitchFamily="18" charset="0"/>
              </a:rPr>
              <a:t>Mohabbat</a:t>
            </a:r>
            <a:r>
              <a:rPr lang="en-US" sz="1900" b="1" dirty="0">
                <a:solidFill>
                  <a:schemeClr val="tx1"/>
                </a:solidFill>
                <a:latin typeface="Times New Roman" pitchFamily="18" charset="0"/>
                <a:cs typeface="Times New Roman" pitchFamily="18" charset="0"/>
              </a:rPr>
              <a:t> Khan</a:t>
            </a:r>
            <a:r>
              <a:rPr lang="en-US" sz="1900" dirty="0">
                <a:solidFill>
                  <a:schemeClr val="tx1"/>
                </a:solidFill>
                <a:latin typeface="Times New Roman" pitchFamily="18" charset="0"/>
                <a:cs typeface="Times New Roman" pitchFamily="18" charset="0"/>
              </a:rPr>
              <a:t>, </a:t>
            </a:r>
            <a:r>
              <a:rPr lang="en-US" sz="1900" b="1" dirty="0" err="1">
                <a:solidFill>
                  <a:schemeClr val="tx1"/>
                </a:solidFill>
                <a:latin typeface="Times New Roman" pitchFamily="18" charset="0"/>
                <a:cs typeface="Times New Roman" pitchFamily="18" charset="0"/>
              </a:rPr>
              <a:t>Mukarram</a:t>
            </a:r>
            <a:r>
              <a:rPr lang="en-US" sz="1900" b="1" dirty="0">
                <a:solidFill>
                  <a:schemeClr val="tx1"/>
                </a:solidFill>
                <a:latin typeface="Times New Roman" pitchFamily="18" charset="0"/>
                <a:cs typeface="Times New Roman" pitchFamily="18" charset="0"/>
              </a:rPr>
              <a:t> Khan </a:t>
            </a:r>
            <a:r>
              <a:rPr lang="en-US" sz="1900" dirty="0">
                <a:solidFill>
                  <a:schemeClr val="tx1"/>
                </a:solidFill>
                <a:latin typeface="Times New Roman" pitchFamily="18" charset="0"/>
                <a:cs typeface="Times New Roman" pitchFamily="18" charset="0"/>
              </a:rPr>
              <a:t>and </a:t>
            </a:r>
            <a:r>
              <a:rPr lang="en-US" sz="1900" b="1" dirty="0" err="1">
                <a:solidFill>
                  <a:schemeClr val="tx1"/>
                </a:solidFill>
                <a:latin typeface="Times New Roman" pitchFamily="18" charset="0"/>
                <a:cs typeface="Times New Roman" pitchFamily="18" charset="0"/>
              </a:rPr>
              <a:t>Fidai</a:t>
            </a:r>
            <a:r>
              <a:rPr lang="en-US" sz="1900" b="1" dirty="0">
                <a:solidFill>
                  <a:schemeClr val="tx1"/>
                </a:solidFill>
                <a:latin typeface="Times New Roman" pitchFamily="18" charset="0"/>
                <a:cs typeface="Times New Roman" pitchFamily="18" charset="0"/>
              </a:rPr>
              <a:t> Khan </a:t>
            </a:r>
            <a:r>
              <a:rPr lang="en-US" sz="1900" dirty="0">
                <a:solidFill>
                  <a:schemeClr val="tx1"/>
                </a:solidFill>
                <a:latin typeface="Times New Roman" pitchFamily="18" charset="0"/>
                <a:cs typeface="Times New Roman" pitchFamily="18" charset="0"/>
              </a:rPr>
              <a:t>(1624-1628 A.D.). </a:t>
            </a:r>
          </a:p>
          <a:p>
            <a:pPr marL="363538" indent="-363538" algn="just">
              <a:buFont typeface="Wingdings" pitchFamily="2" charset="2"/>
              <a:buChar char="q"/>
            </a:pPr>
            <a:r>
              <a:rPr lang="en-US" sz="1900" b="1" i="1" u="sng" dirty="0" err="1">
                <a:solidFill>
                  <a:schemeClr val="tx1"/>
                </a:solidFill>
                <a:latin typeface="Times New Roman" pitchFamily="18" charset="0"/>
                <a:cs typeface="Times New Roman" pitchFamily="18" charset="0"/>
              </a:rPr>
              <a:t>Kasem</a:t>
            </a:r>
            <a:r>
              <a:rPr lang="en-US" sz="1900" b="1" i="1" u="sng" dirty="0">
                <a:solidFill>
                  <a:schemeClr val="tx1"/>
                </a:solidFill>
                <a:latin typeface="Times New Roman" pitchFamily="18" charset="0"/>
                <a:cs typeface="Times New Roman" pitchFamily="18" charset="0"/>
              </a:rPr>
              <a:t> Khan </a:t>
            </a:r>
            <a:r>
              <a:rPr lang="en-US" sz="1900" b="1" i="1" u="sng" dirty="0" err="1">
                <a:solidFill>
                  <a:schemeClr val="tx1"/>
                </a:solidFill>
                <a:latin typeface="Times New Roman" pitchFamily="18" charset="0"/>
                <a:cs typeface="Times New Roman" pitchFamily="18" charset="0"/>
              </a:rPr>
              <a:t>Juini</a:t>
            </a:r>
            <a:r>
              <a:rPr lang="en-US" sz="1900" b="1" i="1" u="sng" dirty="0">
                <a:solidFill>
                  <a:schemeClr val="tx1"/>
                </a:solidFill>
                <a:latin typeface="Times New Roman" pitchFamily="18" charset="0"/>
                <a:cs typeface="Times New Roman" pitchFamily="18" charset="0"/>
              </a:rPr>
              <a:t> </a:t>
            </a:r>
            <a:r>
              <a:rPr lang="en-US" sz="1900" dirty="0">
                <a:solidFill>
                  <a:schemeClr val="tx1"/>
                </a:solidFill>
                <a:latin typeface="Times New Roman" pitchFamily="18" charset="0"/>
                <a:cs typeface="Times New Roman" pitchFamily="18" charset="0"/>
              </a:rPr>
              <a:t>(1628-1635 A.D.): Appointed by Emperor Shahjahan. The Portuguese increased greatly in number and eventually posed a threat to Bengal since the time of Hussain Shah. </a:t>
            </a:r>
            <a:r>
              <a:rPr lang="en-US" sz="1900" dirty="0" err="1">
                <a:solidFill>
                  <a:schemeClr val="tx1"/>
                </a:solidFill>
                <a:latin typeface="Times New Roman" pitchFamily="18" charset="0"/>
                <a:cs typeface="Times New Roman" pitchFamily="18" charset="0"/>
              </a:rPr>
              <a:t>Kasem</a:t>
            </a:r>
            <a:r>
              <a:rPr lang="en-US" sz="1900" dirty="0">
                <a:solidFill>
                  <a:schemeClr val="tx1"/>
                </a:solidFill>
                <a:latin typeface="Times New Roman" pitchFamily="18" charset="0"/>
                <a:cs typeface="Times New Roman" pitchFamily="18" charset="0"/>
              </a:rPr>
              <a:t> Khan suppressed them with a strong hand. </a:t>
            </a:r>
          </a:p>
          <a:p>
            <a:pPr marL="363538" indent="-363538" algn="just">
              <a:buFont typeface="Wingdings" pitchFamily="2" charset="2"/>
              <a:buChar char="q"/>
            </a:pPr>
            <a:r>
              <a:rPr lang="en-US" sz="1900" b="1" i="1" u="sng" dirty="0">
                <a:solidFill>
                  <a:schemeClr val="tx1"/>
                </a:solidFill>
                <a:latin typeface="Times New Roman" pitchFamily="18" charset="0"/>
                <a:cs typeface="Times New Roman" pitchFamily="18" charset="0"/>
              </a:rPr>
              <a:t>Islam Khan </a:t>
            </a:r>
            <a:r>
              <a:rPr lang="en-US" sz="1900" b="1" i="1" u="sng" dirty="0" err="1">
                <a:solidFill>
                  <a:schemeClr val="tx1"/>
                </a:solidFill>
                <a:latin typeface="Times New Roman" pitchFamily="18" charset="0"/>
                <a:cs typeface="Times New Roman" pitchFamily="18" charset="0"/>
              </a:rPr>
              <a:t>Mashadi</a:t>
            </a:r>
            <a:r>
              <a:rPr lang="en-US" sz="1900" b="1" i="1" u="sng" dirty="0">
                <a:solidFill>
                  <a:schemeClr val="tx1"/>
                </a:solidFill>
                <a:latin typeface="Times New Roman" pitchFamily="18" charset="0"/>
                <a:cs typeface="Times New Roman" pitchFamily="18" charset="0"/>
              </a:rPr>
              <a:t> </a:t>
            </a:r>
            <a:r>
              <a:rPr lang="en-US" sz="1900" dirty="0">
                <a:solidFill>
                  <a:schemeClr val="tx1"/>
                </a:solidFill>
                <a:latin typeface="Times New Roman" pitchFamily="18" charset="0"/>
                <a:cs typeface="Times New Roman" pitchFamily="18" charset="0"/>
              </a:rPr>
              <a:t>(1635-1639 A.D.): Ruled for four years</a:t>
            </a:r>
            <a:r>
              <a:rPr lang="en-US" sz="1800" dirty="0">
                <a:solidFill>
                  <a:schemeClr val="tx1"/>
                </a:solidFill>
                <a:latin typeface="Times New Roman" pitchFamily="18" charset="0"/>
                <a:cs typeface="Times New Roman" pitchFamily="18" charset="0"/>
              </a:rPr>
              <a:t>. </a:t>
            </a:r>
          </a:p>
          <a:p>
            <a:endParaRPr lang="en-US" dirty="0"/>
          </a:p>
        </p:txBody>
      </p:sp>
      <p:pic>
        <p:nvPicPr>
          <p:cNvPr id="3074" name="Picture 2" descr="Flag of Beng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2389" y="1737360"/>
            <a:ext cx="2782082" cy="157633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slam Khan II - also known as Islam Khan Mashhadi (d. 1647), a vizier who  served under the empero… | Mughal paintings, Mughal miniature paintings,  Islamic paint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2389" y="3530447"/>
            <a:ext cx="2670047" cy="2679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440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F51552CA-4F54-7C44-A71E-DFE04D21B51F}"/>
              </a:ext>
            </a:extLst>
          </p:cNvPr>
          <p:cNvSpPr>
            <a:spLocks noGrp="1"/>
          </p:cNvSpPr>
          <p:nvPr>
            <p:ph type="title"/>
          </p:nvPr>
        </p:nvSpPr>
        <p:spPr>
          <a:xfrm>
            <a:off x="346364" y="990600"/>
            <a:ext cx="8415626" cy="746760"/>
          </a:xfrm>
        </p:spPr>
        <p:txBody>
          <a:bodyPr>
            <a:normAutofit fontScale="90000"/>
          </a:bodyPr>
          <a:lstStyle/>
          <a:p>
            <a:pPr algn="ctr"/>
            <a:r>
              <a:rPr lang="en-US" sz="3200" b="1" dirty="0" smtClean="0">
                <a:solidFill>
                  <a:srgbClr val="C00000"/>
                </a:solidFill>
                <a:latin typeface="Times New Roman" pitchFamily="18" charset="0"/>
                <a:cs typeface="Times New Roman" pitchFamily="18" charset="0"/>
              </a:rPr>
              <a:t>THE RULE OF THE SUBADARS IN BENGAL </a:t>
            </a:r>
            <a:endParaRPr lang="en-US" sz="3200" b="1" dirty="0">
              <a:solidFill>
                <a:srgbClr val="C00000"/>
              </a:solidFill>
              <a:latin typeface="Times New Roman" pitchFamily="18" charset="0"/>
              <a:cs typeface="Times New Roman" pitchFamily="18" charset="0"/>
            </a:endParaRPr>
          </a:p>
        </p:txBody>
      </p:sp>
      <p:sp>
        <p:nvSpPr>
          <p:cNvPr id="8" name="Content Placeholder 7">
            <a:extLst>
              <a:ext uri="{FF2B5EF4-FFF2-40B4-BE49-F238E27FC236}">
                <a16:creationId xmlns:a16="http://schemas.microsoft.com/office/drawing/2014/main" xmlns="" id="{FEC87C3B-4C7D-7A4E-A45A-99051CA4FD53}"/>
              </a:ext>
            </a:extLst>
          </p:cNvPr>
          <p:cNvSpPr>
            <a:spLocks noGrp="1"/>
          </p:cNvSpPr>
          <p:nvPr>
            <p:ph idx="1"/>
          </p:nvPr>
        </p:nvSpPr>
        <p:spPr>
          <a:xfrm>
            <a:off x="346364" y="1845734"/>
            <a:ext cx="5791200" cy="3625676"/>
          </a:xfrm>
        </p:spPr>
        <p:txBody>
          <a:bodyPr>
            <a:normAutofit fontScale="92500" lnSpcReduction="20000"/>
          </a:bodyPr>
          <a:lstStyle/>
          <a:p>
            <a:pPr marL="722313" indent="-487363" algn="just">
              <a:buFont typeface="Wingdings" pitchFamily="2" charset="2"/>
              <a:buChar char="q"/>
            </a:pPr>
            <a:r>
              <a:rPr lang="en-US" sz="1900" b="1" dirty="0">
                <a:solidFill>
                  <a:schemeClr val="tx1"/>
                </a:solidFill>
                <a:latin typeface="Times New Roman" pitchFamily="18" charset="0"/>
                <a:cs typeface="Times New Roman" pitchFamily="18" charset="0"/>
              </a:rPr>
              <a:t>Shah </a:t>
            </a:r>
            <a:r>
              <a:rPr lang="en-US" sz="1900" b="1" dirty="0" err="1">
                <a:solidFill>
                  <a:schemeClr val="tx1"/>
                </a:solidFill>
                <a:latin typeface="Times New Roman" pitchFamily="18" charset="0"/>
                <a:cs typeface="Times New Roman" pitchFamily="18" charset="0"/>
              </a:rPr>
              <a:t>Suja</a:t>
            </a:r>
            <a:r>
              <a:rPr lang="en-US" sz="1900" b="1" dirty="0">
                <a:solidFill>
                  <a:schemeClr val="tx1"/>
                </a:solidFill>
                <a:latin typeface="Times New Roman" pitchFamily="18" charset="0"/>
                <a:cs typeface="Times New Roman" pitchFamily="18" charset="0"/>
              </a:rPr>
              <a:t> </a:t>
            </a:r>
            <a:r>
              <a:rPr lang="en-US" sz="1900" dirty="0">
                <a:solidFill>
                  <a:schemeClr val="tx1"/>
                </a:solidFill>
                <a:latin typeface="Times New Roman" pitchFamily="18" charset="0"/>
                <a:cs typeface="Times New Roman" pitchFamily="18" charset="0"/>
              </a:rPr>
              <a:t>(1639-1659 A.D.): Second son of Emperor Shahjahan. Quite peaceful reign. The English merchants enjoyed special </a:t>
            </a:r>
            <a:r>
              <a:rPr lang="en-US" sz="1900" dirty="0" smtClean="0">
                <a:solidFill>
                  <a:schemeClr val="tx1"/>
                </a:solidFill>
                <a:latin typeface="Times New Roman" pitchFamily="18" charset="0"/>
                <a:cs typeface="Times New Roman" pitchFamily="18" charset="0"/>
              </a:rPr>
              <a:t>favors </a:t>
            </a:r>
            <a:r>
              <a:rPr lang="en-US" sz="1900" dirty="0">
                <a:solidFill>
                  <a:schemeClr val="tx1"/>
                </a:solidFill>
                <a:latin typeface="Times New Roman" pitchFamily="18" charset="0"/>
                <a:cs typeface="Times New Roman" pitchFamily="18" charset="0"/>
              </a:rPr>
              <a:t>during this time, and they increased their power. When Emperor Shahjahan fell sick in 1657 A.D., his four sons revolted because each wanted to be the Emperor. In the battle of the two brothers, Aurangzeb and Shah </a:t>
            </a:r>
            <a:r>
              <a:rPr lang="en-US" sz="1900" dirty="0" err="1">
                <a:solidFill>
                  <a:schemeClr val="tx1"/>
                </a:solidFill>
                <a:latin typeface="Times New Roman" pitchFamily="18" charset="0"/>
                <a:cs typeface="Times New Roman" pitchFamily="18" charset="0"/>
              </a:rPr>
              <a:t>Suja</a:t>
            </a:r>
            <a:r>
              <a:rPr lang="en-US" sz="1900" dirty="0">
                <a:solidFill>
                  <a:schemeClr val="tx1"/>
                </a:solidFill>
                <a:latin typeface="Times New Roman" pitchFamily="18" charset="0"/>
                <a:cs typeface="Times New Roman" pitchFamily="18" charset="0"/>
              </a:rPr>
              <a:t>, </a:t>
            </a:r>
            <a:r>
              <a:rPr lang="en-US" sz="1900" dirty="0" err="1">
                <a:solidFill>
                  <a:schemeClr val="tx1"/>
                </a:solidFill>
                <a:latin typeface="Times New Roman" pitchFamily="18" charset="0"/>
                <a:cs typeface="Times New Roman" pitchFamily="18" charset="0"/>
              </a:rPr>
              <a:t>Suja</a:t>
            </a:r>
            <a:r>
              <a:rPr lang="en-US" sz="1900" dirty="0">
                <a:solidFill>
                  <a:schemeClr val="tx1"/>
                </a:solidFill>
                <a:latin typeface="Times New Roman" pitchFamily="18" charset="0"/>
                <a:cs typeface="Times New Roman" pitchFamily="18" charset="0"/>
              </a:rPr>
              <a:t> was defeated in 1659 A.D. </a:t>
            </a:r>
          </a:p>
          <a:p>
            <a:pPr marL="722313" indent="-487363" algn="just">
              <a:buFont typeface="Wingdings" pitchFamily="2" charset="2"/>
              <a:buChar char="q"/>
            </a:pPr>
            <a:r>
              <a:rPr lang="en-US" sz="1900" b="1" dirty="0">
                <a:solidFill>
                  <a:schemeClr val="tx1"/>
                </a:solidFill>
                <a:latin typeface="Times New Roman" pitchFamily="18" charset="0"/>
                <a:cs typeface="Times New Roman" pitchFamily="18" charset="0"/>
              </a:rPr>
              <a:t>Mir </a:t>
            </a:r>
            <a:r>
              <a:rPr lang="en-US" sz="1900" b="1" dirty="0" err="1">
                <a:solidFill>
                  <a:schemeClr val="tx1"/>
                </a:solidFill>
                <a:latin typeface="Times New Roman" pitchFamily="18" charset="0"/>
                <a:cs typeface="Times New Roman" pitchFamily="18" charset="0"/>
              </a:rPr>
              <a:t>Jumla</a:t>
            </a:r>
            <a:r>
              <a:rPr lang="en-US" sz="1900" b="1" dirty="0">
                <a:solidFill>
                  <a:schemeClr val="tx1"/>
                </a:solidFill>
                <a:latin typeface="Times New Roman" pitchFamily="18" charset="0"/>
                <a:cs typeface="Times New Roman" pitchFamily="18" charset="0"/>
              </a:rPr>
              <a:t> </a:t>
            </a:r>
            <a:r>
              <a:rPr lang="en-US" sz="1900" dirty="0">
                <a:solidFill>
                  <a:schemeClr val="tx1"/>
                </a:solidFill>
                <a:latin typeface="Times New Roman" pitchFamily="18" charset="0"/>
                <a:cs typeface="Times New Roman" pitchFamily="18" charset="0"/>
              </a:rPr>
              <a:t>(1660-1663 A.D.): Came to Bengal to subdue </a:t>
            </a:r>
            <a:r>
              <a:rPr lang="en-US" sz="1900" dirty="0" err="1">
                <a:solidFill>
                  <a:schemeClr val="tx1"/>
                </a:solidFill>
                <a:latin typeface="Times New Roman" pitchFamily="18" charset="0"/>
                <a:cs typeface="Times New Roman" pitchFamily="18" charset="0"/>
              </a:rPr>
              <a:t>Suja</a:t>
            </a:r>
            <a:r>
              <a:rPr lang="en-US" sz="1900" dirty="0">
                <a:solidFill>
                  <a:schemeClr val="tx1"/>
                </a:solidFill>
                <a:latin typeface="Times New Roman" pitchFamily="18" charset="0"/>
                <a:cs typeface="Times New Roman" pitchFamily="18" charset="0"/>
              </a:rPr>
              <a:t>. Emperor Aurangzeb made him the </a:t>
            </a:r>
            <a:r>
              <a:rPr lang="en-US" sz="1900" dirty="0" err="1">
                <a:solidFill>
                  <a:schemeClr val="tx1"/>
                </a:solidFill>
                <a:latin typeface="Times New Roman" pitchFamily="18" charset="0"/>
                <a:cs typeface="Times New Roman" pitchFamily="18" charset="0"/>
              </a:rPr>
              <a:t>Subadar</a:t>
            </a:r>
            <a:r>
              <a:rPr lang="en-US" sz="1900" dirty="0">
                <a:solidFill>
                  <a:schemeClr val="tx1"/>
                </a:solidFill>
                <a:latin typeface="Times New Roman" pitchFamily="18" charset="0"/>
                <a:cs typeface="Times New Roman" pitchFamily="18" charset="0"/>
              </a:rPr>
              <a:t> of Bengal. As an efficient </a:t>
            </a:r>
            <a:r>
              <a:rPr lang="en-US" sz="1900" dirty="0" err="1">
                <a:solidFill>
                  <a:schemeClr val="tx1"/>
                </a:solidFill>
                <a:latin typeface="Times New Roman" pitchFamily="18" charset="0"/>
                <a:cs typeface="Times New Roman" pitchFamily="18" charset="0"/>
              </a:rPr>
              <a:t>Subadar</a:t>
            </a:r>
            <a:r>
              <a:rPr lang="en-US" sz="1900" dirty="0">
                <a:solidFill>
                  <a:schemeClr val="tx1"/>
                </a:solidFill>
                <a:latin typeface="Times New Roman" pitchFamily="18" charset="0"/>
                <a:cs typeface="Times New Roman" pitchFamily="18" charset="0"/>
              </a:rPr>
              <a:t>, he annexed Assam and Cooch Bihar to the Mughal Empire. Was succeeded by </a:t>
            </a:r>
            <a:r>
              <a:rPr lang="en-US" sz="1900" dirty="0" err="1">
                <a:solidFill>
                  <a:schemeClr val="tx1"/>
                </a:solidFill>
                <a:latin typeface="Times New Roman" pitchFamily="18" charset="0"/>
                <a:cs typeface="Times New Roman" pitchFamily="18" charset="0"/>
              </a:rPr>
              <a:t>Dilir</a:t>
            </a:r>
            <a:r>
              <a:rPr lang="en-US" sz="1900" dirty="0">
                <a:solidFill>
                  <a:schemeClr val="tx1"/>
                </a:solidFill>
                <a:latin typeface="Times New Roman" pitchFamily="18" charset="0"/>
                <a:cs typeface="Times New Roman" pitchFamily="18" charset="0"/>
              </a:rPr>
              <a:t> Khan and </a:t>
            </a:r>
            <a:r>
              <a:rPr lang="en-US" sz="1900" dirty="0" err="1">
                <a:solidFill>
                  <a:schemeClr val="tx1"/>
                </a:solidFill>
                <a:latin typeface="Times New Roman" pitchFamily="18" charset="0"/>
                <a:cs typeface="Times New Roman" pitchFamily="18" charset="0"/>
              </a:rPr>
              <a:t>Daud</a:t>
            </a:r>
            <a:r>
              <a:rPr lang="en-US" sz="1900" dirty="0">
                <a:solidFill>
                  <a:schemeClr val="tx1"/>
                </a:solidFill>
                <a:latin typeface="Times New Roman" pitchFamily="18" charset="0"/>
                <a:cs typeface="Times New Roman" pitchFamily="18" charset="0"/>
              </a:rPr>
              <a:t> Khan Abbasi after his death. </a:t>
            </a:r>
          </a:p>
          <a:p>
            <a:pPr marL="234950" indent="0" algn="just">
              <a:buNone/>
            </a:pPr>
            <a:endParaRPr lang="en-US" dirty="0"/>
          </a:p>
          <a:p>
            <a:pPr marL="722313" indent="-487363" algn="just">
              <a:buFont typeface="Wingdings" pitchFamily="2" charset="2"/>
              <a:buChar char="q"/>
            </a:pPr>
            <a:endParaRPr lang="en-US" dirty="0"/>
          </a:p>
          <a:p>
            <a:endParaRPr lang="en-US" dirty="0"/>
          </a:p>
        </p:txBody>
      </p:sp>
      <p:pic>
        <p:nvPicPr>
          <p:cNvPr id="4098" name="Picture 2" descr="Shah Shuja (Mughal prince)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782" y="1845734"/>
            <a:ext cx="2264208" cy="1890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6497782" y="4066612"/>
            <a:ext cx="2264208" cy="19656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65116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F625E15D-F56D-9C4E-8993-3CB618C17F27}"/>
              </a:ext>
            </a:extLst>
          </p:cNvPr>
          <p:cNvSpPr>
            <a:spLocks noGrp="1"/>
          </p:cNvSpPr>
          <p:nvPr>
            <p:ph type="title"/>
          </p:nvPr>
        </p:nvSpPr>
        <p:spPr>
          <a:xfrm>
            <a:off x="1097280" y="990600"/>
            <a:ext cx="7960639" cy="746760"/>
          </a:xfrm>
        </p:spPr>
        <p:txBody>
          <a:bodyPr>
            <a:normAutofit fontScale="90000"/>
          </a:bodyPr>
          <a:lstStyle/>
          <a:p>
            <a:pPr algn="ctr"/>
            <a:r>
              <a:rPr lang="en-US" sz="3200" b="1" dirty="0" smtClean="0">
                <a:solidFill>
                  <a:srgbClr val="C00000"/>
                </a:solidFill>
                <a:latin typeface="Times New Roman" pitchFamily="18" charset="0"/>
                <a:cs typeface="Times New Roman" pitchFamily="18" charset="0"/>
              </a:rPr>
              <a:t>THE RULE OF THE SUBADARS IN BENGAL </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C6609AB8-AE7B-BA45-8D8E-E78B485D1D58}"/>
              </a:ext>
            </a:extLst>
          </p:cNvPr>
          <p:cNvSpPr>
            <a:spLocks noGrp="1"/>
          </p:cNvSpPr>
          <p:nvPr>
            <p:ph idx="1"/>
          </p:nvPr>
        </p:nvSpPr>
        <p:spPr>
          <a:xfrm>
            <a:off x="1097280" y="1845733"/>
            <a:ext cx="5109556" cy="4631267"/>
          </a:xfrm>
        </p:spPr>
        <p:txBody>
          <a:bodyPr>
            <a:normAutofit fontScale="85000" lnSpcReduction="10000"/>
          </a:bodyPr>
          <a:lstStyle/>
          <a:p>
            <a:pPr marL="622300" indent="-444500" algn="just">
              <a:buFont typeface="Wingdings" pitchFamily="2" charset="2"/>
              <a:buChar char="q"/>
            </a:pPr>
            <a:r>
              <a:rPr lang="en-US" b="1" dirty="0">
                <a:solidFill>
                  <a:schemeClr val="tx1"/>
                </a:solidFill>
                <a:latin typeface="Times New Roman" pitchFamily="18" charset="0"/>
                <a:cs typeface="Times New Roman" pitchFamily="18" charset="0"/>
              </a:rPr>
              <a:t>Shayesta Khan </a:t>
            </a:r>
            <a:r>
              <a:rPr lang="en-US" dirty="0">
                <a:solidFill>
                  <a:schemeClr val="tx1"/>
                </a:solidFill>
                <a:latin typeface="Times New Roman" pitchFamily="18" charset="0"/>
                <a:cs typeface="Times New Roman" pitchFamily="18" charset="0"/>
              </a:rPr>
              <a:t>(1664-1678 A.D., September 1679-1688 A.D.): Maternal uncle of Aurangzeb, a very efficient and farsighted administrator. He drove away the Portuguese pirates and occupied Chittagong. Towards the end of his reign, there was a dispute with the </a:t>
            </a:r>
            <a:r>
              <a:rPr lang="en-US" i="1" dirty="0">
                <a:solidFill>
                  <a:schemeClr val="tx1"/>
                </a:solidFill>
                <a:latin typeface="Times New Roman" pitchFamily="18" charset="0"/>
                <a:cs typeface="Times New Roman" pitchFamily="18" charset="0"/>
              </a:rPr>
              <a:t>English East India Company</a:t>
            </a:r>
            <a:r>
              <a:rPr lang="en-US" dirty="0">
                <a:solidFill>
                  <a:schemeClr val="tx1"/>
                </a:solidFill>
                <a:latin typeface="Times New Roman" pitchFamily="18" charset="0"/>
                <a:cs typeface="Times New Roman" pitchFamily="18" charset="0"/>
              </a:rPr>
              <a:t>. After a prolonged attempt he drove away the English from Bengal stopping the growth of their power. After him, Khan Jahan Bahadur, Ibrahim Khan and </a:t>
            </a:r>
            <a:r>
              <a:rPr lang="en-US" dirty="0" err="1">
                <a:solidFill>
                  <a:schemeClr val="tx1"/>
                </a:solidFill>
                <a:latin typeface="Times New Roman" pitchFamily="18" charset="0"/>
                <a:cs typeface="Times New Roman" pitchFamily="18" charset="0"/>
              </a:rPr>
              <a:t>Azimuddin</a:t>
            </a:r>
            <a:r>
              <a:rPr lang="en-US" dirty="0">
                <a:solidFill>
                  <a:schemeClr val="tx1"/>
                </a:solidFill>
                <a:latin typeface="Times New Roman" pitchFamily="18" charset="0"/>
                <a:cs typeface="Times New Roman" pitchFamily="18" charset="0"/>
              </a:rPr>
              <a:t> became </a:t>
            </a:r>
            <a:r>
              <a:rPr lang="en-US" dirty="0" err="1">
                <a:solidFill>
                  <a:schemeClr val="tx1"/>
                </a:solidFill>
                <a:latin typeface="Times New Roman" pitchFamily="18" charset="0"/>
                <a:cs typeface="Times New Roman" pitchFamily="18" charset="0"/>
              </a:rPr>
              <a:t>Subadars</a:t>
            </a:r>
            <a:r>
              <a:rPr lang="en-US" dirty="0">
                <a:solidFill>
                  <a:schemeClr val="tx1"/>
                </a:solidFill>
                <a:latin typeface="Times New Roman" pitchFamily="18" charset="0"/>
                <a:cs typeface="Times New Roman" pitchFamily="18" charset="0"/>
              </a:rPr>
              <a:t> (1688-1717), but were not very efficient. </a:t>
            </a:r>
          </a:p>
          <a:p>
            <a:pPr marL="622300" indent="-444500" algn="just">
              <a:buFont typeface="Wingdings" pitchFamily="2" charset="2"/>
              <a:buChar char="q"/>
            </a:pPr>
            <a:r>
              <a:rPr lang="en-US" b="1" dirty="0" err="1">
                <a:solidFill>
                  <a:schemeClr val="tx1"/>
                </a:solidFill>
                <a:latin typeface="Times New Roman" pitchFamily="18" charset="0"/>
                <a:cs typeface="Times New Roman" pitchFamily="18" charset="0"/>
              </a:rPr>
              <a:t>Murshid</a:t>
            </a:r>
            <a:r>
              <a:rPr lang="en-US" b="1" dirty="0">
                <a:solidFill>
                  <a:schemeClr val="tx1"/>
                </a:solidFill>
                <a:latin typeface="Times New Roman" pitchFamily="18" charset="0"/>
                <a:cs typeface="Times New Roman" pitchFamily="18" charset="0"/>
              </a:rPr>
              <a:t> </a:t>
            </a:r>
            <a:r>
              <a:rPr lang="en-US" b="1" dirty="0" err="1">
                <a:solidFill>
                  <a:schemeClr val="tx1"/>
                </a:solidFill>
                <a:latin typeface="Times New Roman" pitchFamily="18" charset="0"/>
                <a:cs typeface="Times New Roman" pitchFamily="18" charset="0"/>
              </a:rPr>
              <a:t>Kuli</a:t>
            </a:r>
            <a:r>
              <a:rPr lang="en-US" b="1" dirty="0">
                <a:solidFill>
                  <a:schemeClr val="tx1"/>
                </a:solidFill>
                <a:latin typeface="Times New Roman" pitchFamily="18" charset="0"/>
                <a:cs typeface="Times New Roman" pitchFamily="18" charset="0"/>
              </a:rPr>
              <a:t> Khan </a:t>
            </a:r>
            <a:r>
              <a:rPr lang="en-US" dirty="0">
                <a:solidFill>
                  <a:schemeClr val="tx1"/>
                </a:solidFill>
                <a:latin typeface="Times New Roman" pitchFamily="18" charset="0"/>
                <a:cs typeface="Times New Roman" pitchFamily="18" charset="0"/>
              </a:rPr>
              <a:t>(1717-1727 A.D.): Formerly Diwan of Bengal came to power as an efficient </a:t>
            </a:r>
            <a:r>
              <a:rPr lang="en-US" dirty="0" err="1">
                <a:solidFill>
                  <a:schemeClr val="tx1"/>
                </a:solidFill>
                <a:latin typeface="Times New Roman" pitchFamily="18" charset="0"/>
                <a:cs typeface="Times New Roman" pitchFamily="18" charset="0"/>
              </a:rPr>
              <a:t>Subadar</a:t>
            </a:r>
            <a:r>
              <a:rPr lang="en-US" dirty="0">
                <a:solidFill>
                  <a:schemeClr val="tx1"/>
                </a:solidFill>
                <a:latin typeface="Times New Roman" pitchFamily="18" charset="0"/>
                <a:cs typeface="Times New Roman" pitchFamily="18" charset="0"/>
              </a:rPr>
              <a:t> during the reign of Emperor </a:t>
            </a:r>
            <a:r>
              <a:rPr lang="en-US" dirty="0" err="1">
                <a:solidFill>
                  <a:schemeClr val="tx1"/>
                </a:solidFill>
                <a:latin typeface="Times New Roman" pitchFamily="18" charset="0"/>
                <a:cs typeface="Times New Roman" pitchFamily="18" charset="0"/>
              </a:rPr>
              <a:t>Farruk</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Shiar</a:t>
            </a:r>
            <a:r>
              <a:rPr lang="en-US" dirty="0">
                <a:solidFill>
                  <a:schemeClr val="tx1"/>
                </a:solidFill>
                <a:latin typeface="Times New Roman" pitchFamily="18" charset="0"/>
                <a:cs typeface="Times New Roman" pitchFamily="18" charset="0"/>
              </a:rPr>
              <a:t>. Famous for the reformation of revenue system. After the death of Aurangzeb, the weak emperors could not give attention to the distant </a:t>
            </a:r>
            <a:r>
              <a:rPr lang="en-US" dirty="0" err="1">
                <a:solidFill>
                  <a:schemeClr val="tx1"/>
                </a:solidFill>
                <a:latin typeface="Times New Roman" pitchFamily="18" charset="0"/>
                <a:cs typeface="Times New Roman" pitchFamily="18" charset="0"/>
              </a:rPr>
              <a:t>Subas</a:t>
            </a:r>
            <a:r>
              <a:rPr lang="en-US" dirty="0">
                <a:solidFill>
                  <a:schemeClr val="tx1"/>
                </a:solidFill>
                <a:latin typeface="Times New Roman" pitchFamily="18" charset="0"/>
                <a:cs typeface="Times New Roman" pitchFamily="18" charset="0"/>
              </a:rPr>
              <a:t>. So the </a:t>
            </a:r>
            <a:r>
              <a:rPr lang="en-US" dirty="0" err="1">
                <a:solidFill>
                  <a:schemeClr val="tx1"/>
                </a:solidFill>
                <a:latin typeface="Times New Roman" pitchFamily="18" charset="0"/>
                <a:cs typeface="Times New Roman" pitchFamily="18" charset="0"/>
              </a:rPr>
              <a:t>Subadars</a:t>
            </a:r>
            <a:r>
              <a:rPr lang="en-US" dirty="0">
                <a:solidFill>
                  <a:schemeClr val="tx1"/>
                </a:solidFill>
                <a:latin typeface="Times New Roman" pitchFamily="18" charset="0"/>
                <a:cs typeface="Times New Roman" pitchFamily="18" charset="0"/>
              </a:rPr>
              <a:t> were quite independent. </a:t>
            </a:r>
            <a:r>
              <a:rPr lang="en-US" dirty="0" err="1">
                <a:solidFill>
                  <a:schemeClr val="tx1"/>
                </a:solidFill>
                <a:latin typeface="Times New Roman" pitchFamily="18" charset="0"/>
                <a:cs typeface="Times New Roman" pitchFamily="18" charset="0"/>
              </a:rPr>
              <a:t>Murshid</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Kuli</a:t>
            </a:r>
            <a:r>
              <a:rPr lang="en-US" dirty="0">
                <a:solidFill>
                  <a:schemeClr val="tx1"/>
                </a:solidFill>
                <a:latin typeface="Times New Roman" pitchFamily="18" charset="0"/>
                <a:cs typeface="Times New Roman" pitchFamily="18" charset="0"/>
              </a:rPr>
              <a:t> Khan was not any difference. He pledged loyalty to the Emperor only by name and used to send him an amount of one crore three lakhs rupees annually as taxes. From his time Bengal was almost independent the rule of the Nawabs started. </a:t>
            </a:r>
          </a:p>
          <a:p>
            <a:pPr marL="177800" indent="0" algn="just">
              <a:buNone/>
            </a:pPr>
            <a:endParaRPr lang="en-US" dirty="0"/>
          </a:p>
          <a:p>
            <a:pPr marL="0" indent="0">
              <a:buNone/>
            </a:pPr>
            <a:endParaRPr lang="en-US" dirty="0"/>
          </a:p>
        </p:txBody>
      </p:sp>
      <p:pic>
        <p:nvPicPr>
          <p:cNvPr id="5122" name="Picture 2" descr="Shaista Khan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737361"/>
            <a:ext cx="2657120" cy="21419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4" name="Picture 4" descr="Murshid Quli Khan(1717-27) - Modern Indian History No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4031673"/>
            <a:ext cx="2657119" cy="22582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918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E8A14614-FDEF-7449-910B-F995384E7124}"/>
              </a:ext>
            </a:extLst>
          </p:cNvPr>
          <p:cNvSpPr>
            <a:spLocks noGrp="1"/>
          </p:cNvSpPr>
          <p:nvPr>
            <p:ph type="title"/>
          </p:nvPr>
        </p:nvSpPr>
        <p:spPr>
          <a:xfrm>
            <a:off x="677334" y="990600"/>
            <a:ext cx="8596667" cy="619760"/>
          </a:xfrm>
        </p:spPr>
        <p:txBody>
          <a:bodyPr>
            <a:normAutofit/>
          </a:bodyPr>
          <a:lstStyle/>
          <a:p>
            <a:pPr algn="ctr"/>
            <a:r>
              <a:rPr lang="en-US" sz="3200" b="1" dirty="0" smtClean="0">
                <a:solidFill>
                  <a:srgbClr val="C00000"/>
                </a:solidFill>
                <a:latin typeface="Times New Roman" pitchFamily="18" charset="0"/>
                <a:cs typeface="Times New Roman" pitchFamily="18" charset="0"/>
              </a:rPr>
              <a:t>ADMINISTRATION – MUGHAL PERIOD</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5F3353F9-E53C-B342-9CEA-AAAC42A4FCF6}"/>
              </a:ext>
            </a:extLst>
          </p:cNvPr>
          <p:cNvSpPr>
            <a:spLocks noGrp="1"/>
          </p:cNvSpPr>
          <p:nvPr>
            <p:ph idx="1"/>
          </p:nvPr>
        </p:nvSpPr>
        <p:spPr>
          <a:xfrm>
            <a:off x="443345" y="1842655"/>
            <a:ext cx="6051817" cy="4198707"/>
          </a:xfrm>
        </p:spPr>
        <p:txBody>
          <a:bodyPr>
            <a:normAutofit fontScale="77500" lnSpcReduction="20000"/>
          </a:bodyPr>
          <a:lstStyle/>
          <a:p>
            <a:pPr marL="482600" indent="-355600" algn="just">
              <a:buFont typeface="Wingdings" pitchFamily="2" charset="2"/>
              <a:buChar char="q"/>
            </a:pPr>
            <a:r>
              <a:rPr lang="en-US" i="1" u="sng" dirty="0">
                <a:solidFill>
                  <a:schemeClr val="tx1"/>
                </a:solidFill>
                <a:latin typeface="Times New Roman" pitchFamily="18" charset="0"/>
                <a:cs typeface="Times New Roman" pitchFamily="18" charset="0"/>
              </a:rPr>
              <a:t>The province or </a:t>
            </a:r>
            <a:r>
              <a:rPr lang="en-US" i="1" u="sng" dirty="0" err="1">
                <a:solidFill>
                  <a:schemeClr val="tx1"/>
                </a:solidFill>
                <a:latin typeface="Times New Roman" pitchFamily="18" charset="0"/>
                <a:cs typeface="Times New Roman" pitchFamily="18" charset="0"/>
              </a:rPr>
              <a:t>Subah</a:t>
            </a:r>
            <a:r>
              <a:rPr lang="en-US" i="1" u="sng" dirty="0">
                <a:solidFill>
                  <a:schemeClr val="tx1"/>
                </a:solidFill>
                <a:latin typeface="Times New Roman" pitchFamily="18" charset="0"/>
                <a:cs typeface="Times New Roman" pitchFamily="18" charset="0"/>
              </a:rPr>
              <a:t> was divided into </a:t>
            </a:r>
            <a:r>
              <a:rPr lang="en-US" i="1" u="sng" dirty="0" err="1">
                <a:solidFill>
                  <a:schemeClr val="tx1"/>
                </a:solidFill>
                <a:latin typeface="Times New Roman" pitchFamily="18" charset="0"/>
                <a:cs typeface="Times New Roman" pitchFamily="18" charset="0"/>
              </a:rPr>
              <a:t>Sarkars</a:t>
            </a:r>
            <a:r>
              <a:rPr lang="en-US" i="1" u="sng" dirty="0">
                <a:solidFill>
                  <a:schemeClr val="tx1"/>
                </a:solidFill>
                <a:latin typeface="Times New Roman" pitchFamily="18" charset="0"/>
                <a:cs typeface="Times New Roman" pitchFamily="18" charset="0"/>
              </a:rPr>
              <a:t> and </a:t>
            </a:r>
            <a:r>
              <a:rPr lang="en-US" i="1" u="sng" dirty="0" err="1">
                <a:solidFill>
                  <a:schemeClr val="tx1"/>
                </a:solidFill>
                <a:latin typeface="Times New Roman" pitchFamily="18" charset="0"/>
                <a:cs typeface="Times New Roman" pitchFamily="18" charset="0"/>
              </a:rPr>
              <a:t>Parganas</a:t>
            </a:r>
            <a:r>
              <a:rPr lang="en-US" i="1" u="sng" dirty="0">
                <a:solidFill>
                  <a:schemeClr val="tx1"/>
                </a:solidFill>
                <a:latin typeface="Times New Roman" pitchFamily="18" charset="0"/>
                <a:cs typeface="Times New Roman" pitchFamily="18" charset="0"/>
              </a:rPr>
              <a:t> or </a:t>
            </a:r>
            <a:r>
              <a:rPr lang="en-US" i="1" u="sng" dirty="0" err="1">
                <a:solidFill>
                  <a:schemeClr val="tx1"/>
                </a:solidFill>
                <a:latin typeface="Times New Roman" pitchFamily="18" charset="0"/>
                <a:cs typeface="Times New Roman" pitchFamily="18" charset="0"/>
              </a:rPr>
              <a:t>Mahals</a:t>
            </a:r>
            <a:r>
              <a:rPr lang="en-US" i="1" u="sng" dirty="0">
                <a:solidFill>
                  <a:schemeClr val="tx1"/>
                </a:solidFill>
                <a:latin typeface="Times New Roman" pitchFamily="18" charset="0"/>
                <a:cs typeface="Times New Roman" pitchFamily="18" charset="0"/>
              </a:rPr>
              <a:t>. </a:t>
            </a:r>
          </a:p>
          <a:p>
            <a:pPr marL="482600" indent="-355600" algn="just">
              <a:buFont typeface="Wingdings" pitchFamily="2" charset="2"/>
              <a:buChar char="q"/>
            </a:pPr>
            <a:r>
              <a:rPr lang="en-US" dirty="0">
                <a:solidFill>
                  <a:schemeClr val="tx1"/>
                </a:solidFill>
                <a:latin typeface="Times New Roman" panose="02020603050405020304" pitchFamily="18" charset="0"/>
                <a:cs typeface="Times New Roman" panose="02020603050405020304" pitchFamily="18" charset="0"/>
              </a:rPr>
              <a:t>With Mughal conquest, the kingdom of Bengal turned into a Province (henceforth called </a:t>
            </a:r>
            <a:r>
              <a:rPr lang="en-US" dirty="0" err="1">
                <a:solidFill>
                  <a:schemeClr val="tx1"/>
                </a:solidFill>
                <a:latin typeface="Times New Roman" panose="02020603050405020304" pitchFamily="18" charset="0"/>
                <a:cs typeface="Times New Roman" panose="02020603050405020304" pitchFamily="18" charset="0"/>
              </a:rPr>
              <a:t>Subah</a:t>
            </a:r>
            <a:r>
              <a:rPr lang="en-US" dirty="0">
                <a:solidFill>
                  <a:schemeClr val="tx1"/>
                </a:solidFill>
                <a:latin typeface="Times New Roman" panose="02020603050405020304" pitchFamily="18" charset="0"/>
                <a:cs typeface="Times New Roman" panose="02020603050405020304" pitchFamily="18" charset="0"/>
              </a:rPr>
              <a:t>) of the Mughal empire. For administrative convenience the </a:t>
            </a:r>
            <a:r>
              <a:rPr lang="en-US" b="1" dirty="0" err="1">
                <a:solidFill>
                  <a:schemeClr val="tx1"/>
                </a:solidFill>
                <a:latin typeface="Times New Roman" panose="02020603050405020304" pitchFamily="18" charset="0"/>
                <a:cs typeface="Times New Roman" panose="02020603050405020304" pitchFamily="18" charset="0"/>
              </a:rPr>
              <a:t>Subah</a:t>
            </a:r>
            <a:r>
              <a:rPr lang="en-US" b="1"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was divided into a number of </a:t>
            </a:r>
            <a:r>
              <a:rPr lang="en-US" b="1" dirty="0" err="1">
                <a:solidFill>
                  <a:schemeClr val="tx1"/>
                </a:solidFill>
                <a:latin typeface="Times New Roman" panose="02020603050405020304" pitchFamily="18" charset="0"/>
                <a:cs typeface="Times New Roman" panose="02020603050405020304" pitchFamily="18" charset="0"/>
              </a:rPr>
              <a:t>Sarkars</a:t>
            </a:r>
            <a:r>
              <a:rPr lang="en-US" dirty="0">
                <a:solidFill>
                  <a:schemeClr val="tx1"/>
                </a:solidFill>
                <a:latin typeface="Times New Roman" panose="02020603050405020304" pitchFamily="18" charset="0"/>
                <a:cs typeface="Times New Roman" panose="02020603050405020304" pitchFamily="18" charset="0"/>
              </a:rPr>
              <a:t> which were further sub-divided into </a:t>
            </a:r>
            <a:r>
              <a:rPr lang="en-US" b="1" dirty="0" err="1">
                <a:solidFill>
                  <a:schemeClr val="tx1"/>
                </a:solidFill>
                <a:latin typeface="Times New Roman" panose="02020603050405020304" pitchFamily="18" charset="0"/>
                <a:cs typeface="Times New Roman" panose="02020603050405020304" pitchFamily="18" charset="0"/>
              </a:rPr>
              <a:t>Mahals</a:t>
            </a:r>
            <a:r>
              <a:rPr lang="en-US" b="1" dirty="0">
                <a:solidFill>
                  <a:schemeClr val="tx1"/>
                </a:solidFill>
                <a:latin typeface="Times New Roman" panose="02020603050405020304" pitchFamily="18" charset="0"/>
                <a:cs typeface="Times New Roman" panose="02020603050405020304" pitchFamily="18" charset="0"/>
              </a:rPr>
              <a:t> or </a:t>
            </a:r>
            <a:r>
              <a:rPr lang="en-US" b="1" dirty="0" err="1">
                <a:solidFill>
                  <a:schemeClr val="tx1"/>
                </a:solidFill>
                <a:latin typeface="Times New Roman" panose="02020603050405020304" pitchFamily="18" charset="0"/>
                <a:cs typeface="Times New Roman" panose="02020603050405020304" pitchFamily="18" charset="0"/>
              </a:rPr>
              <a:t>Parganas</a:t>
            </a:r>
            <a:r>
              <a:rPr lang="en-US" dirty="0">
                <a:solidFill>
                  <a:schemeClr val="tx1"/>
                </a:solidFill>
                <a:latin typeface="Times New Roman" panose="02020603050405020304" pitchFamily="18" charset="0"/>
                <a:cs typeface="Times New Roman" panose="02020603050405020304" pitchFamily="18" charset="0"/>
              </a:rPr>
              <a:t>. </a:t>
            </a:r>
          </a:p>
          <a:p>
            <a:pPr marL="482600" indent="-355600" algn="just">
              <a:buFont typeface="Wingdings" pitchFamily="2" charset="2"/>
              <a:buChar char="q"/>
            </a:pPr>
            <a:r>
              <a:rPr lang="en-US" dirty="0">
                <a:solidFill>
                  <a:schemeClr val="tx1"/>
                </a:solidFill>
                <a:latin typeface="Times New Roman" panose="02020603050405020304" pitchFamily="18" charset="0"/>
                <a:cs typeface="Times New Roman" panose="02020603050405020304" pitchFamily="18" charset="0"/>
              </a:rPr>
              <a:t>As the head of the provincial administration, the </a:t>
            </a:r>
            <a:r>
              <a:rPr lang="en-US" b="1" dirty="0" err="1">
                <a:solidFill>
                  <a:schemeClr val="tx1"/>
                </a:solidFill>
                <a:latin typeface="Times New Roman" panose="02020603050405020304" pitchFamily="18" charset="0"/>
                <a:cs typeface="Times New Roman" panose="02020603050405020304" pitchFamily="18" charset="0"/>
              </a:rPr>
              <a:t>Subahdar</a:t>
            </a:r>
            <a:r>
              <a:rPr lang="en-US" dirty="0">
                <a:solidFill>
                  <a:schemeClr val="tx1"/>
                </a:solidFill>
                <a:latin typeface="Times New Roman" panose="02020603050405020304" pitchFamily="18" charset="0"/>
                <a:cs typeface="Times New Roman" panose="02020603050405020304" pitchFamily="18" charset="0"/>
              </a:rPr>
              <a:t> had twofold responsibilities, </a:t>
            </a:r>
            <a:r>
              <a:rPr lang="en-US" dirty="0" err="1">
                <a:solidFill>
                  <a:schemeClr val="tx1"/>
                </a:solidFill>
                <a:latin typeface="Times New Roman" panose="02020603050405020304" pitchFamily="18" charset="0"/>
                <a:cs typeface="Times New Roman" panose="02020603050405020304" pitchFamily="18" charset="0"/>
              </a:rPr>
              <a:t>i.e</a:t>
            </a:r>
            <a:r>
              <a:rPr lang="en-US" dirty="0">
                <a:solidFill>
                  <a:schemeClr val="tx1"/>
                </a:solidFill>
                <a:latin typeface="Times New Roman" panose="02020603050405020304" pitchFamily="18" charset="0"/>
                <a:cs typeface="Times New Roman" panose="02020603050405020304" pitchFamily="18" charset="0"/>
              </a:rPr>
              <a:t>, the defense of the province, along with the maintenance of peace and order, and civil administration. </a:t>
            </a:r>
          </a:p>
          <a:p>
            <a:pPr marL="482600" indent="-355600" algn="just">
              <a:buFont typeface="Wingdings" pitchFamily="2" charset="2"/>
              <a:buChar char="q"/>
            </a:pPr>
            <a:r>
              <a:rPr lang="en-US" b="1" dirty="0">
                <a:solidFill>
                  <a:schemeClr val="tx1"/>
                </a:solidFill>
                <a:latin typeface="Times New Roman" pitchFamily="18" charset="0"/>
                <a:cs typeface="Times New Roman" pitchFamily="18" charset="0"/>
              </a:rPr>
              <a:t>The Sarkar: </a:t>
            </a:r>
            <a:r>
              <a:rPr lang="en-US" dirty="0">
                <a:solidFill>
                  <a:schemeClr val="tx1"/>
                </a:solidFill>
                <a:latin typeface="Times New Roman" pitchFamily="18" charset="0"/>
                <a:cs typeface="Times New Roman" pitchFamily="18" charset="0"/>
              </a:rPr>
              <a:t>Under the Mughals the </a:t>
            </a:r>
            <a:r>
              <a:rPr lang="en-US" dirty="0" err="1">
                <a:solidFill>
                  <a:schemeClr val="tx1"/>
                </a:solidFill>
                <a:latin typeface="Times New Roman" pitchFamily="18" charset="0"/>
                <a:cs typeface="Times New Roman" pitchFamily="18" charset="0"/>
              </a:rPr>
              <a:t>Subah</a:t>
            </a:r>
            <a:r>
              <a:rPr lang="en-US" dirty="0">
                <a:solidFill>
                  <a:schemeClr val="tx1"/>
                </a:solidFill>
                <a:latin typeface="Times New Roman" pitchFamily="18" charset="0"/>
                <a:cs typeface="Times New Roman" pitchFamily="18" charset="0"/>
              </a:rPr>
              <a:t> of Bengal was divided into 19 </a:t>
            </a:r>
            <a:r>
              <a:rPr lang="en-US" dirty="0" err="1">
                <a:solidFill>
                  <a:schemeClr val="tx1"/>
                </a:solidFill>
                <a:latin typeface="Times New Roman" pitchFamily="18" charset="0"/>
                <a:cs typeface="Times New Roman" pitchFamily="18" charset="0"/>
              </a:rPr>
              <a:t>Sarkars</a:t>
            </a:r>
            <a:r>
              <a:rPr lang="en-US" dirty="0">
                <a:solidFill>
                  <a:schemeClr val="tx1"/>
                </a:solidFill>
                <a:latin typeface="Times New Roman" pitchFamily="18" charset="0"/>
                <a:cs typeface="Times New Roman" pitchFamily="18" charset="0"/>
              </a:rPr>
              <a:t>, each of which was placed in charge of a </a:t>
            </a:r>
            <a:r>
              <a:rPr lang="en-US" dirty="0" err="1">
                <a:solidFill>
                  <a:schemeClr val="tx1"/>
                </a:solidFill>
                <a:latin typeface="Times New Roman" pitchFamily="18" charset="0"/>
                <a:cs typeface="Times New Roman" pitchFamily="18" charset="0"/>
              </a:rPr>
              <a:t>Faujdar</a:t>
            </a:r>
            <a:r>
              <a:rPr lang="en-US" dirty="0">
                <a:solidFill>
                  <a:schemeClr val="tx1"/>
                </a:solidFill>
                <a:latin typeface="Times New Roman" pitchFamily="18" charset="0"/>
                <a:cs typeface="Times New Roman" pitchFamily="18" charset="0"/>
              </a:rPr>
              <a:t> (military head). Appointed by the emperor on the advice of the Wazir. </a:t>
            </a:r>
          </a:p>
          <a:p>
            <a:pPr marL="482600" indent="-355600" algn="just">
              <a:buFont typeface="Wingdings" pitchFamily="2" charset="2"/>
              <a:buChar char="q"/>
            </a:pPr>
            <a:r>
              <a:rPr lang="en-US" dirty="0">
                <a:solidFill>
                  <a:schemeClr val="tx1"/>
                </a:solidFill>
                <a:latin typeface="Times New Roman" pitchFamily="18" charset="0"/>
                <a:cs typeface="Times New Roman" pitchFamily="18" charset="0"/>
              </a:rPr>
              <a:t>The </a:t>
            </a:r>
            <a:r>
              <a:rPr lang="en-US" dirty="0" err="1">
                <a:solidFill>
                  <a:schemeClr val="tx1"/>
                </a:solidFill>
                <a:latin typeface="Times New Roman" pitchFamily="18" charset="0"/>
                <a:cs typeface="Times New Roman" pitchFamily="18" charset="0"/>
              </a:rPr>
              <a:t>Faujdar</a:t>
            </a:r>
            <a:r>
              <a:rPr lang="en-US" dirty="0">
                <a:solidFill>
                  <a:schemeClr val="tx1"/>
                </a:solidFill>
                <a:latin typeface="Times New Roman" pitchFamily="18" charset="0"/>
                <a:cs typeface="Times New Roman" pitchFamily="18" charset="0"/>
              </a:rPr>
              <a:t> was responsible for the maintenance of peace and for proper implementation of imperial edicts. Working under the close supervision of the </a:t>
            </a:r>
            <a:r>
              <a:rPr lang="en-US" dirty="0" err="1">
                <a:solidFill>
                  <a:schemeClr val="tx1"/>
                </a:solidFill>
                <a:latin typeface="Times New Roman" pitchFamily="18" charset="0"/>
                <a:cs typeface="Times New Roman" pitchFamily="18" charset="0"/>
              </a:rPr>
              <a:t>Subahdar</a:t>
            </a:r>
            <a:r>
              <a:rPr lang="en-US" dirty="0">
                <a:solidFill>
                  <a:schemeClr val="tx1"/>
                </a:solidFill>
                <a:latin typeface="Times New Roman" pitchFamily="18" charset="0"/>
                <a:cs typeface="Times New Roman" pitchFamily="18" charset="0"/>
              </a:rPr>
              <a:t>, the </a:t>
            </a:r>
            <a:r>
              <a:rPr lang="en-US" dirty="0" err="1">
                <a:solidFill>
                  <a:schemeClr val="tx1"/>
                </a:solidFill>
                <a:latin typeface="Times New Roman" pitchFamily="18" charset="0"/>
                <a:cs typeface="Times New Roman" pitchFamily="18" charset="0"/>
              </a:rPr>
              <a:t>Faujdar</a:t>
            </a:r>
            <a:r>
              <a:rPr lang="en-US" dirty="0">
                <a:solidFill>
                  <a:schemeClr val="tx1"/>
                </a:solidFill>
                <a:latin typeface="Times New Roman" pitchFamily="18" charset="0"/>
                <a:cs typeface="Times New Roman" pitchFamily="18" charset="0"/>
              </a:rPr>
              <a:t> assisted the revenue officials in collecting dues from </a:t>
            </a:r>
            <a:r>
              <a:rPr lang="en-US" dirty="0" err="1">
                <a:solidFill>
                  <a:schemeClr val="tx1"/>
                </a:solidFill>
                <a:latin typeface="Times New Roman" pitchFamily="18" charset="0"/>
                <a:cs typeface="Times New Roman" pitchFamily="18" charset="0"/>
              </a:rPr>
              <a:t>Zamindars</a:t>
            </a:r>
            <a:r>
              <a:rPr lang="en-US" dirty="0">
                <a:solidFill>
                  <a:schemeClr val="tx1"/>
                </a:solidFill>
                <a:latin typeface="Times New Roman" pitchFamily="18" charset="0"/>
                <a:cs typeface="Times New Roman" pitchFamily="18" charset="0"/>
              </a:rPr>
              <a:t> and </a:t>
            </a:r>
            <a:r>
              <a:rPr lang="en-US" dirty="0" err="1">
                <a:solidFill>
                  <a:schemeClr val="tx1"/>
                </a:solidFill>
                <a:latin typeface="Times New Roman" pitchFamily="18" charset="0"/>
                <a:cs typeface="Times New Roman" pitchFamily="18" charset="0"/>
              </a:rPr>
              <a:t>Raiyats</a:t>
            </a:r>
            <a:r>
              <a:rPr lang="en-US" dirty="0">
                <a:solidFill>
                  <a:schemeClr val="tx1"/>
                </a:solidFill>
                <a:latin typeface="Times New Roman" pitchFamily="18" charset="0"/>
                <a:cs typeface="Times New Roman" pitchFamily="18" charset="0"/>
              </a:rPr>
              <a:t>. </a:t>
            </a:r>
          </a:p>
          <a:p>
            <a:pPr marL="482600" indent="-355600" algn="just">
              <a:buFont typeface="Wingdings" pitchFamily="2" charset="2"/>
              <a:buChar char="q"/>
            </a:pPr>
            <a:r>
              <a:rPr lang="en-US" dirty="0">
                <a:solidFill>
                  <a:schemeClr val="tx1"/>
                </a:solidFill>
                <a:latin typeface="Times New Roman" pitchFamily="18" charset="0"/>
                <a:cs typeface="Times New Roman" pitchFamily="18" charset="0"/>
              </a:rPr>
              <a:t>Each Sarkar was divided into a number of </a:t>
            </a:r>
            <a:r>
              <a:rPr lang="en-US" b="1" dirty="0" err="1">
                <a:solidFill>
                  <a:schemeClr val="tx1"/>
                </a:solidFill>
                <a:latin typeface="Times New Roman" panose="02020603050405020304" pitchFamily="18" charset="0"/>
                <a:cs typeface="Times New Roman" panose="02020603050405020304" pitchFamily="18" charset="0"/>
              </a:rPr>
              <a:t>Parganas</a:t>
            </a:r>
            <a:r>
              <a:rPr lang="en-US" dirty="0">
                <a:solidFill>
                  <a:schemeClr val="tx1"/>
                </a:solidFill>
                <a:latin typeface="Times New Roman" panose="02020603050405020304" pitchFamily="18" charset="0"/>
                <a:cs typeface="Times New Roman" panose="02020603050405020304" pitchFamily="18" charset="0"/>
              </a:rPr>
              <a:t>. There were 628 </a:t>
            </a:r>
            <a:r>
              <a:rPr lang="en-US" dirty="0" err="1">
                <a:solidFill>
                  <a:schemeClr val="tx1"/>
                </a:solidFill>
                <a:latin typeface="Times New Roman" panose="02020603050405020304" pitchFamily="18" charset="0"/>
                <a:cs typeface="Times New Roman" panose="02020603050405020304" pitchFamily="18" charset="0"/>
              </a:rPr>
              <a:t>parganas</a:t>
            </a:r>
            <a:r>
              <a:rPr lang="en-US" dirty="0">
                <a:solidFill>
                  <a:schemeClr val="tx1"/>
                </a:solidFill>
                <a:latin typeface="Times New Roman" panose="02020603050405020304" pitchFamily="18" charset="0"/>
                <a:cs typeface="Times New Roman" panose="02020603050405020304" pitchFamily="18" charset="0"/>
              </a:rPr>
              <a:t>. The </a:t>
            </a:r>
            <a:r>
              <a:rPr lang="en-US" dirty="0" err="1">
                <a:solidFill>
                  <a:schemeClr val="tx1"/>
                </a:solidFill>
                <a:latin typeface="Times New Roman" panose="02020603050405020304" pitchFamily="18" charset="0"/>
                <a:cs typeface="Times New Roman" panose="02020603050405020304" pitchFamily="18" charset="0"/>
              </a:rPr>
              <a:t>pargana</a:t>
            </a:r>
            <a:r>
              <a:rPr lang="en-US" dirty="0">
                <a:solidFill>
                  <a:schemeClr val="tx1"/>
                </a:solidFill>
                <a:latin typeface="Times New Roman" panose="02020603050405020304" pitchFamily="18" charset="0"/>
                <a:cs typeface="Times New Roman" panose="02020603050405020304" pitchFamily="18" charset="0"/>
              </a:rPr>
              <a:t> was mainly a revenue unit. The </a:t>
            </a:r>
            <a:r>
              <a:rPr lang="en-US" b="1" dirty="0" err="1">
                <a:solidFill>
                  <a:schemeClr val="tx1"/>
                </a:solidFill>
                <a:latin typeface="Times New Roman" panose="02020603050405020304" pitchFamily="18" charset="0"/>
                <a:cs typeface="Times New Roman" panose="02020603050405020304" pitchFamily="18" charset="0"/>
              </a:rPr>
              <a:t>Amil</a:t>
            </a:r>
            <a:r>
              <a:rPr lang="en-US" dirty="0">
                <a:solidFill>
                  <a:schemeClr val="tx1"/>
                </a:solidFill>
                <a:latin typeface="Times New Roman" panose="02020603050405020304" pitchFamily="18" charset="0"/>
                <a:cs typeface="Times New Roman" panose="02020603050405020304" pitchFamily="18" charset="0"/>
              </a:rPr>
              <a:t> was the chief of a </a:t>
            </a:r>
            <a:r>
              <a:rPr lang="en-US" dirty="0" err="1">
                <a:solidFill>
                  <a:schemeClr val="tx1"/>
                </a:solidFill>
                <a:latin typeface="Times New Roman" panose="02020603050405020304" pitchFamily="18" charset="0"/>
                <a:cs typeface="Times New Roman" panose="02020603050405020304" pitchFamily="18" charset="0"/>
              </a:rPr>
              <a:t>pargana</a:t>
            </a:r>
            <a:r>
              <a:rPr lang="en-US" dirty="0">
                <a:solidFill>
                  <a:schemeClr val="tx1"/>
                </a:solidFill>
                <a:latin typeface="Times New Roman" panose="02020603050405020304" pitchFamily="18" charset="0"/>
                <a:cs typeface="Times New Roman" panose="02020603050405020304" pitchFamily="18" charset="0"/>
              </a:rPr>
              <a:t> and there were </a:t>
            </a:r>
            <a:r>
              <a:rPr lang="en-US" dirty="0" err="1">
                <a:solidFill>
                  <a:schemeClr val="tx1"/>
                </a:solidFill>
                <a:latin typeface="Times New Roman" panose="02020603050405020304" pitchFamily="18" charset="0"/>
                <a:cs typeface="Times New Roman" panose="02020603050405020304" pitchFamily="18" charset="0"/>
              </a:rPr>
              <a:t>Amins</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Karkuns</a:t>
            </a:r>
            <a:r>
              <a:rPr lang="en-US" dirty="0">
                <a:solidFill>
                  <a:schemeClr val="tx1"/>
                </a:solidFill>
                <a:latin typeface="Times New Roman" panose="02020603050405020304" pitchFamily="18" charset="0"/>
                <a:cs typeface="Times New Roman" panose="02020603050405020304" pitchFamily="18" charset="0"/>
              </a:rPr>
              <a:t> and </a:t>
            </a:r>
            <a:r>
              <a:rPr lang="en-US" dirty="0" err="1">
                <a:solidFill>
                  <a:schemeClr val="tx1"/>
                </a:solidFill>
                <a:latin typeface="Times New Roman" panose="02020603050405020304" pitchFamily="18" charset="0"/>
                <a:cs typeface="Times New Roman" panose="02020603050405020304" pitchFamily="18" charset="0"/>
              </a:rPr>
              <a:t>Qanungos</a:t>
            </a:r>
            <a:r>
              <a:rPr lang="en-US" dirty="0">
                <a:solidFill>
                  <a:schemeClr val="tx1"/>
                </a:solidFill>
                <a:latin typeface="Times New Roman" panose="02020603050405020304" pitchFamily="18" charset="0"/>
                <a:cs typeface="Times New Roman" panose="02020603050405020304" pitchFamily="18" charset="0"/>
              </a:rPr>
              <a:t> to assist him. </a:t>
            </a:r>
          </a:p>
          <a:p>
            <a:pPr marL="482600" indent="-355600" algn="just">
              <a:buFont typeface="Wingdings" pitchFamily="2" charset="2"/>
              <a:buChar char="q"/>
            </a:pPr>
            <a:endParaRPr lang="en-US" dirty="0"/>
          </a:p>
        </p:txBody>
      </p:sp>
      <p:sp>
        <p:nvSpPr>
          <p:cNvPr id="7" name="Slide Number Placeholder 6">
            <a:extLst>
              <a:ext uri="{FF2B5EF4-FFF2-40B4-BE49-F238E27FC236}">
                <a16:creationId xmlns:a16="http://schemas.microsoft.com/office/drawing/2014/main" xmlns="" id="{C87D7A00-A567-0442-9EEB-4DBDD15E1C43}"/>
              </a:ext>
            </a:extLst>
          </p:cNvPr>
          <p:cNvSpPr>
            <a:spLocks noGrp="1"/>
          </p:cNvSpPr>
          <p:nvPr>
            <p:ph type="sldNum" sz="quarter" idx="12"/>
          </p:nvPr>
        </p:nvSpPr>
        <p:spPr/>
        <p:txBody>
          <a:bodyPr/>
          <a:lstStyle/>
          <a:p>
            <a:fld id="{4FAB73BC-B049-4115-A692-8D63A059BFB8}" type="slidenum">
              <a:rPr lang="en-US" smtClean="0"/>
              <a:pPr/>
              <a:t>15</a:t>
            </a:fld>
            <a:endParaRPr lang="en-US" dirty="0"/>
          </a:p>
        </p:txBody>
      </p:sp>
      <p:pic>
        <p:nvPicPr>
          <p:cNvPr id="6148" name="Picture 4" descr="https://upload.wikimedia.org/wikipedia/commons/thumb/d/d2/Mughal_Bengal.png/220px-Mughal_Beng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2980" y="1842655"/>
            <a:ext cx="2778839" cy="3666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643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CAC2974-1178-8046-A1E9-92A6E7175CED}"/>
              </a:ext>
            </a:extLst>
          </p:cNvPr>
          <p:cNvSpPr>
            <a:spLocks noGrp="1"/>
          </p:cNvSpPr>
          <p:nvPr>
            <p:ph idx="1"/>
          </p:nvPr>
        </p:nvSpPr>
        <p:spPr>
          <a:xfrm>
            <a:off x="581891" y="1845734"/>
            <a:ext cx="8692111" cy="4410100"/>
          </a:xfrm>
        </p:spPr>
        <p:txBody>
          <a:bodyPr>
            <a:normAutofit/>
          </a:bodyPr>
          <a:lstStyle/>
          <a:p>
            <a:pPr marL="482600" indent="-355600" algn="just">
              <a:buFont typeface="Wingdings" pitchFamily="2" charset="2"/>
              <a:buChar char="q"/>
            </a:pPr>
            <a:r>
              <a:rPr lang="en-US" dirty="0">
                <a:solidFill>
                  <a:schemeClr val="tx1"/>
                </a:solidFill>
                <a:latin typeface="Times New Roman" panose="02020603050405020304" pitchFamily="18" charset="0"/>
                <a:cs typeface="Times New Roman" panose="02020603050405020304" pitchFamily="18" charset="0"/>
              </a:rPr>
              <a:t>The Subah of Bengal was divided </a:t>
            </a:r>
            <a:r>
              <a:rPr lang="en-US" dirty="0" smtClean="0">
                <a:solidFill>
                  <a:schemeClr val="tx1"/>
                </a:solidFill>
                <a:latin typeface="Times New Roman" panose="02020603050405020304" pitchFamily="18" charset="0"/>
                <a:cs typeface="Times New Roman" panose="02020603050405020304" pitchFamily="18" charset="0"/>
              </a:rPr>
              <a:t>into 19 </a:t>
            </a:r>
            <a:r>
              <a:rPr lang="en-US" b="1" dirty="0" err="1" smtClean="0">
                <a:solidFill>
                  <a:schemeClr val="tx1"/>
                </a:solidFill>
                <a:latin typeface="Times New Roman" panose="02020603050405020304" pitchFamily="18" charset="0"/>
                <a:cs typeface="Times New Roman" panose="02020603050405020304" pitchFamily="18" charset="0"/>
              </a:rPr>
              <a:t>Sarkars</a:t>
            </a:r>
            <a:r>
              <a:rPr lang="en-US" dirty="0" smtClean="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each of which was placed in charge of a </a:t>
            </a:r>
            <a:r>
              <a:rPr lang="en-US" b="1" dirty="0">
                <a:solidFill>
                  <a:schemeClr val="tx1"/>
                </a:solidFill>
                <a:latin typeface="Times New Roman" panose="02020603050405020304" pitchFamily="18" charset="0"/>
                <a:cs typeface="Times New Roman" panose="02020603050405020304" pitchFamily="18" charset="0"/>
              </a:rPr>
              <a:t>Faujdar </a:t>
            </a:r>
            <a:r>
              <a:rPr lang="en-US" dirty="0">
                <a:solidFill>
                  <a:schemeClr val="tx1"/>
                </a:solidFill>
                <a:latin typeface="Times New Roman" panose="02020603050405020304" pitchFamily="18" charset="0"/>
                <a:cs typeface="Times New Roman" panose="02020603050405020304" pitchFamily="18" charset="0"/>
              </a:rPr>
              <a:t>(military head). The </a:t>
            </a:r>
            <a:r>
              <a:rPr lang="en-US" dirty="0" err="1">
                <a:solidFill>
                  <a:schemeClr val="tx1"/>
                </a:solidFill>
                <a:latin typeface="Times New Roman" panose="02020603050405020304" pitchFamily="18" charset="0"/>
                <a:cs typeface="Times New Roman" panose="02020603050405020304" pitchFamily="18" charset="0"/>
              </a:rPr>
              <a:t>faujdar</a:t>
            </a:r>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was </a:t>
            </a:r>
            <a:r>
              <a:rPr lang="en-US" dirty="0">
                <a:solidFill>
                  <a:schemeClr val="tx1"/>
                </a:solidFill>
                <a:latin typeface="Times New Roman" panose="02020603050405020304" pitchFamily="18" charset="0"/>
                <a:cs typeface="Times New Roman" panose="02020603050405020304" pitchFamily="18" charset="0"/>
              </a:rPr>
              <a:t>responsible for the maintenance of peace and for proper implementation of imperial edicts. Working under the close supervision of the Subahdar. The faujdar assisted the revenue officials in collecting dues from recalcitrant Zamindars and Raiyats. </a:t>
            </a:r>
            <a:endParaRPr lang="en-US" b="1" dirty="0">
              <a:solidFill>
                <a:schemeClr val="tx1"/>
              </a:solidFill>
              <a:latin typeface="Times New Roman" panose="02020603050405020304" pitchFamily="18" charset="0"/>
              <a:cs typeface="Times New Roman" panose="02020603050405020304" pitchFamily="18" charset="0"/>
            </a:endParaRPr>
          </a:p>
          <a:p>
            <a:pPr marL="482600" indent="-355600" algn="just">
              <a:buFont typeface="Wingdings" pitchFamily="2" charset="2"/>
              <a:buChar char="q"/>
            </a:pPr>
            <a:r>
              <a:rPr lang="en-US" b="1" dirty="0">
                <a:solidFill>
                  <a:schemeClr val="tx1"/>
                </a:solidFill>
                <a:latin typeface="Times New Roman" panose="02020603050405020304" pitchFamily="18" charset="0"/>
                <a:cs typeface="Times New Roman" panose="02020603050405020304" pitchFamily="18" charset="0"/>
              </a:rPr>
              <a:t>The </a:t>
            </a:r>
            <a:r>
              <a:rPr lang="en-US" b="1" dirty="0" err="1">
                <a:solidFill>
                  <a:schemeClr val="tx1"/>
                </a:solidFill>
                <a:latin typeface="Times New Roman" panose="02020603050405020304" pitchFamily="18" charset="0"/>
                <a:cs typeface="Times New Roman" panose="02020603050405020304" pitchFamily="18" charset="0"/>
              </a:rPr>
              <a:t>Parganah</a:t>
            </a:r>
            <a:r>
              <a:rPr lang="en-US" b="1" dirty="0">
                <a:solidFill>
                  <a:schemeClr val="tx1"/>
                </a:solidFill>
                <a:latin typeface="Times New Roman" panose="02020603050405020304" pitchFamily="18" charset="0"/>
                <a:cs typeface="Times New Roman" panose="02020603050405020304" pitchFamily="18" charset="0"/>
              </a:rPr>
              <a:t> or Mahal</a:t>
            </a:r>
            <a:r>
              <a:rPr lang="en-US" dirty="0">
                <a:solidFill>
                  <a:schemeClr val="tx1"/>
                </a:solidFill>
                <a:latin typeface="Times New Roman" panose="02020603050405020304" pitchFamily="18" charset="0"/>
                <a:cs typeface="Times New Roman" panose="02020603050405020304" pitchFamily="18" charset="0"/>
              </a:rPr>
              <a:t>: Each </a:t>
            </a:r>
            <a:r>
              <a:rPr lang="en-US" dirty="0">
                <a:solidFill>
                  <a:schemeClr val="tx1"/>
                </a:solidFill>
                <a:latin typeface="Times New Roman" panose="02020603050405020304" pitchFamily="18" charset="0"/>
                <a:cs typeface="Times New Roman" panose="02020603050405020304" pitchFamily="18" charset="0"/>
              </a:rPr>
              <a:t>Sarkar was divided into a number of </a:t>
            </a:r>
            <a:r>
              <a:rPr lang="en-US" b="1" dirty="0">
                <a:solidFill>
                  <a:schemeClr val="tx1"/>
                </a:solidFill>
                <a:latin typeface="Times New Roman" panose="02020603050405020304" pitchFamily="18" charset="0"/>
                <a:cs typeface="Times New Roman" panose="02020603050405020304" pitchFamily="18" charset="0"/>
              </a:rPr>
              <a:t>Parganas</a:t>
            </a:r>
            <a:r>
              <a:rPr lang="en-US" dirty="0">
                <a:solidFill>
                  <a:schemeClr val="tx1"/>
                </a:solidFill>
                <a:latin typeface="Times New Roman" panose="02020603050405020304" pitchFamily="18" charset="0"/>
                <a:cs typeface="Times New Roman" panose="02020603050405020304" pitchFamily="18" charset="0"/>
              </a:rPr>
              <a:t>. There were 628 parganas in Bengal. The pargana was mainly a revenue unit. The </a:t>
            </a:r>
            <a:r>
              <a:rPr lang="en-US" b="1" dirty="0">
                <a:solidFill>
                  <a:schemeClr val="tx1"/>
                </a:solidFill>
                <a:latin typeface="Times New Roman" panose="02020603050405020304" pitchFamily="18" charset="0"/>
                <a:cs typeface="Times New Roman" panose="02020603050405020304" pitchFamily="18" charset="0"/>
              </a:rPr>
              <a:t>Amil</a:t>
            </a:r>
            <a:r>
              <a:rPr lang="en-US" dirty="0">
                <a:solidFill>
                  <a:schemeClr val="tx1"/>
                </a:solidFill>
                <a:latin typeface="Times New Roman" panose="02020603050405020304" pitchFamily="18" charset="0"/>
                <a:cs typeface="Times New Roman" panose="02020603050405020304" pitchFamily="18" charset="0"/>
              </a:rPr>
              <a:t> was the chief of a pargana and there were Amins, </a:t>
            </a:r>
            <a:r>
              <a:rPr lang="en-US" dirty="0" err="1">
                <a:solidFill>
                  <a:schemeClr val="tx1"/>
                </a:solidFill>
                <a:latin typeface="Times New Roman" panose="02020603050405020304" pitchFamily="18" charset="0"/>
                <a:cs typeface="Times New Roman" panose="02020603050405020304" pitchFamily="18" charset="0"/>
              </a:rPr>
              <a:t>Karkuns</a:t>
            </a:r>
            <a:r>
              <a:rPr lang="en-US" dirty="0">
                <a:solidFill>
                  <a:schemeClr val="tx1"/>
                </a:solidFill>
                <a:latin typeface="Times New Roman" panose="02020603050405020304" pitchFamily="18" charset="0"/>
                <a:cs typeface="Times New Roman" panose="02020603050405020304" pitchFamily="18" charset="0"/>
              </a:rPr>
              <a:t> and </a:t>
            </a:r>
            <a:r>
              <a:rPr lang="en-US" dirty="0" err="1">
                <a:solidFill>
                  <a:schemeClr val="tx1"/>
                </a:solidFill>
                <a:latin typeface="Times New Roman" panose="02020603050405020304" pitchFamily="18" charset="0"/>
                <a:cs typeface="Times New Roman" panose="02020603050405020304" pitchFamily="18" charset="0"/>
              </a:rPr>
              <a:t>Qanungos</a:t>
            </a:r>
            <a:r>
              <a:rPr lang="en-US" dirty="0">
                <a:solidFill>
                  <a:schemeClr val="tx1"/>
                </a:solidFill>
                <a:latin typeface="Times New Roman" panose="02020603050405020304" pitchFamily="18" charset="0"/>
                <a:cs typeface="Times New Roman" panose="02020603050405020304" pitchFamily="18" charset="0"/>
              </a:rPr>
              <a:t> to assist him. Since the revenue collection involved some law and order situation. The pargana staff was required to perform administrative duties as well. These aside, there were some semi-government personnel called </a:t>
            </a:r>
            <a:r>
              <a:rPr lang="en-US" dirty="0" smtClean="0">
                <a:solidFill>
                  <a:schemeClr val="tx1"/>
                </a:solidFill>
                <a:latin typeface="Times New Roman" panose="02020603050405020304" pitchFamily="18" charset="0"/>
                <a:cs typeface="Times New Roman" panose="02020603050405020304" pitchFamily="18" charset="0"/>
              </a:rPr>
              <a:t>Chaudhuris who </a:t>
            </a:r>
            <a:r>
              <a:rPr lang="en-US" dirty="0">
                <a:solidFill>
                  <a:schemeClr val="tx1"/>
                </a:solidFill>
                <a:latin typeface="Times New Roman" panose="02020603050405020304" pitchFamily="18" charset="0"/>
                <a:cs typeface="Times New Roman" panose="02020603050405020304" pitchFamily="18" charset="0"/>
              </a:rPr>
              <a:t>represented the peasants to the proper authorities concerning their rights and privileges. The Muqaddam (village headman), on the other hand, assisted the revenue personnel in the smooth collection of rents and helped maintain peace and order in the locality. </a:t>
            </a:r>
          </a:p>
          <a:p>
            <a:pPr marL="482600" indent="-355600" algn="just">
              <a:buFont typeface="Wingdings" pitchFamily="2" charset="2"/>
              <a:buChar char="q"/>
            </a:pPr>
            <a:endParaRPr lang="en-US" dirty="0"/>
          </a:p>
          <a:p>
            <a:pPr marL="482600" indent="-355600" algn="just">
              <a:buFont typeface="Wingdings" pitchFamily="2" charset="2"/>
              <a:buChar char="q"/>
            </a:pPr>
            <a:endParaRPr lang="en-US" dirty="0"/>
          </a:p>
          <a:p>
            <a:endParaRPr lang="en-US" dirty="0"/>
          </a:p>
        </p:txBody>
      </p:sp>
      <p:sp>
        <p:nvSpPr>
          <p:cNvPr id="8" name="Title 1">
            <a:extLst>
              <a:ext uri="{FF2B5EF4-FFF2-40B4-BE49-F238E27FC236}">
                <a16:creationId xmlns:a16="http://schemas.microsoft.com/office/drawing/2014/main" xmlns="" id="{AD271C49-DEC2-4948-B3C5-825182BB541E}"/>
              </a:ext>
            </a:extLst>
          </p:cNvPr>
          <p:cNvSpPr>
            <a:spLocks noGrp="1"/>
          </p:cNvSpPr>
          <p:nvPr>
            <p:ph type="title"/>
          </p:nvPr>
        </p:nvSpPr>
        <p:spPr>
          <a:xfrm>
            <a:off x="581891" y="990600"/>
            <a:ext cx="8692111" cy="619760"/>
          </a:xfrm>
        </p:spPr>
        <p:txBody>
          <a:bodyPr>
            <a:norm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ADMINISTRATION – PARGANAH</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1197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35E99FE-C752-C24A-B899-4BE365D3E564}"/>
              </a:ext>
            </a:extLst>
          </p:cNvPr>
          <p:cNvSpPr>
            <a:spLocks noGrp="1"/>
          </p:cNvSpPr>
          <p:nvPr>
            <p:ph idx="1"/>
          </p:nvPr>
        </p:nvSpPr>
        <p:spPr>
          <a:xfrm>
            <a:off x="665018" y="1744839"/>
            <a:ext cx="8608984" cy="4580466"/>
          </a:xfrm>
        </p:spPr>
        <p:txBody>
          <a:bodyPr>
            <a:normAutofit/>
          </a:bodyPr>
          <a:lstStyle/>
          <a:p>
            <a:pPr marL="800100" indent="-406400" algn="just">
              <a:spcBef>
                <a:spcPts val="600"/>
              </a:spcBef>
              <a:buFont typeface="Wingdings" pitchFamily="2" charset="2"/>
              <a:buChar char="q"/>
            </a:pPr>
            <a:r>
              <a:rPr lang="en-US" b="1" dirty="0">
                <a:solidFill>
                  <a:schemeClr val="tx1"/>
                </a:solidFill>
                <a:latin typeface="Times New Roman" pitchFamily="18" charset="0"/>
                <a:cs typeface="Times New Roman" pitchFamily="18" charset="0"/>
              </a:rPr>
              <a:t>Other officers</a:t>
            </a:r>
            <a:r>
              <a:rPr lang="en-US" dirty="0">
                <a:solidFill>
                  <a:schemeClr val="tx1"/>
                </a:solidFill>
                <a:latin typeface="Times New Roman" panose="02020603050405020304" pitchFamily="18" charset="0"/>
                <a:cs typeface="Times New Roman" panose="02020603050405020304" pitchFamily="18" charset="0"/>
              </a:rPr>
              <a:t>: The two officers - </a:t>
            </a:r>
            <a:r>
              <a:rPr lang="en-US" dirty="0" err="1">
                <a:solidFill>
                  <a:schemeClr val="tx1"/>
                </a:solidFill>
                <a:latin typeface="Times New Roman" panose="02020603050405020304" pitchFamily="18" charset="0"/>
                <a:cs typeface="Times New Roman" panose="02020603050405020304" pitchFamily="18" charset="0"/>
              </a:rPr>
              <a:t>Subahdar</a:t>
            </a:r>
            <a:r>
              <a:rPr lang="en-US" dirty="0">
                <a:solidFill>
                  <a:schemeClr val="tx1"/>
                </a:solidFill>
                <a:latin typeface="Times New Roman" panose="02020603050405020304" pitchFamily="18" charset="0"/>
                <a:cs typeface="Times New Roman" panose="02020603050405020304" pitchFamily="18" charset="0"/>
              </a:rPr>
              <a:t> and </a:t>
            </a:r>
            <a:r>
              <a:rPr lang="en-US" dirty="0" err="1">
                <a:solidFill>
                  <a:schemeClr val="tx1"/>
                </a:solidFill>
                <a:latin typeface="Times New Roman" panose="02020603050405020304" pitchFamily="18" charset="0"/>
                <a:cs typeface="Times New Roman" panose="02020603050405020304" pitchFamily="18" charset="0"/>
              </a:rPr>
              <a:t>Diwan</a:t>
            </a:r>
            <a:r>
              <a:rPr lang="en-US" dirty="0">
                <a:solidFill>
                  <a:schemeClr val="tx1"/>
                </a:solidFill>
                <a:latin typeface="Times New Roman" panose="02020603050405020304" pitchFamily="18" charset="0"/>
                <a:cs typeface="Times New Roman" panose="02020603050405020304" pitchFamily="18" charset="0"/>
              </a:rPr>
              <a:t> shared responsibility for the whole provincial government. They were assisted by other provincial officers. There were: </a:t>
            </a:r>
          </a:p>
          <a:p>
            <a:pPr marL="800100" indent="-406400" algn="just">
              <a:spcBef>
                <a:spcPts val="600"/>
              </a:spcBef>
              <a:buFont typeface="Wingdings" pitchFamily="2" charset="2"/>
              <a:buChar char="q"/>
            </a:pPr>
            <a:r>
              <a:rPr lang="en-US" dirty="0" err="1" smtClean="0">
                <a:solidFill>
                  <a:schemeClr val="tx1"/>
                </a:solidFill>
                <a:latin typeface="Times New Roman" panose="02020603050405020304" pitchFamily="18" charset="0"/>
                <a:cs typeface="Times New Roman" panose="02020603050405020304" pitchFamily="18" charset="0"/>
              </a:rPr>
              <a:t>Subahdar</a:t>
            </a:r>
            <a:r>
              <a:rPr lang="en-US" dirty="0" smtClean="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latin typeface="Times New Roman" panose="02020603050405020304" pitchFamily="18" charset="0"/>
              <a:cs typeface="Times New Roman" panose="02020603050405020304" pitchFamily="18" charset="0"/>
            </a:endParaRPr>
          </a:p>
          <a:p>
            <a:pPr marL="800100" indent="-406400" algn="just">
              <a:spcBef>
                <a:spcPts val="600"/>
              </a:spcBef>
              <a:buFont typeface="Wingdings" pitchFamily="2" charset="2"/>
              <a:buChar char="q"/>
            </a:pPr>
            <a:r>
              <a:rPr lang="en-US" dirty="0">
                <a:solidFill>
                  <a:schemeClr val="tx1"/>
                </a:solidFill>
                <a:latin typeface="Times New Roman" panose="02020603050405020304" pitchFamily="18" charset="0"/>
                <a:cs typeface="Times New Roman" panose="02020603050405020304" pitchFamily="18" charset="0"/>
              </a:rPr>
              <a:t>The Diwan (Finance Head)</a:t>
            </a:r>
          </a:p>
          <a:p>
            <a:pPr marL="800100" indent="-406400" algn="just">
              <a:spcBef>
                <a:spcPts val="600"/>
              </a:spcBef>
              <a:buFont typeface="Wingdings" pitchFamily="2" charset="2"/>
              <a:buChar char="q"/>
            </a:pPr>
            <a:r>
              <a:rPr lang="en-US" dirty="0" err="1">
                <a:solidFill>
                  <a:schemeClr val="tx1"/>
                </a:solidFill>
                <a:latin typeface="Times New Roman" panose="02020603050405020304" pitchFamily="18" charset="0"/>
                <a:cs typeface="Times New Roman" panose="02020603050405020304" pitchFamily="18" charset="0"/>
              </a:rPr>
              <a:t>Bakshi</a:t>
            </a:r>
            <a:r>
              <a:rPr lang="en-US" dirty="0">
                <a:solidFill>
                  <a:schemeClr val="tx1"/>
                </a:solidFill>
                <a:latin typeface="Times New Roman" panose="02020603050405020304" pitchFamily="18" charset="0"/>
                <a:cs typeface="Times New Roman" panose="02020603050405020304" pitchFamily="18" charset="0"/>
              </a:rPr>
              <a:t> (Pay master of the army) </a:t>
            </a:r>
          </a:p>
          <a:p>
            <a:pPr marL="800100" indent="-406400" algn="just">
              <a:spcBef>
                <a:spcPts val="600"/>
              </a:spcBef>
              <a:buFont typeface="Wingdings" pitchFamily="2" charset="2"/>
              <a:buChar char="q"/>
            </a:pPr>
            <a:r>
              <a:rPr lang="en-US" dirty="0">
                <a:solidFill>
                  <a:schemeClr val="tx1"/>
                </a:solidFill>
                <a:latin typeface="Times New Roman" panose="02020603050405020304" pitchFamily="18" charset="0"/>
                <a:cs typeface="Times New Roman" panose="02020603050405020304" pitchFamily="18" charset="0"/>
              </a:rPr>
              <a:t>Sadr (Head of religious department, charity and grant) </a:t>
            </a:r>
          </a:p>
          <a:p>
            <a:pPr marL="800100" indent="-406400" algn="just">
              <a:spcBef>
                <a:spcPts val="600"/>
              </a:spcBef>
              <a:buFont typeface="Wingdings" pitchFamily="2" charset="2"/>
              <a:buChar char="q"/>
            </a:pPr>
            <a:r>
              <a:rPr lang="en-US" dirty="0">
                <a:solidFill>
                  <a:schemeClr val="tx1"/>
                </a:solidFill>
                <a:latin typeface="Times New Roman" panose="02020603050405020304" pitchFamily="18" charset="0"/>
                <a:cs typeface="Times New Roman" panose="02020603050405020304" pitchFamily="18" charset="0"/>
              </a:rPr>
              <a:t>Qazi (Judge) </a:t>
            </a:r>
          </a:p>
          <a:p>
            <a:pPr marL="800100" indent="-406400" algn="just">
              <a:spcBef>
                <a:spcPts val="600"/>
              </a:spcBef>
              <a:buFont typeface="Wingdings" pitchFamily="2" charset="2"/>
              <a:buChar char="q"/>
            </a:pPr>
            <a:r>
              <a:rPr lang="en-US" dirty="0">
                <a:solidFill>
                  <a:schemeClr val="tx1"/>
                </a:solidFill>
                <a:latin typeface="Times New Roman" panose="02020603050405020304" pitchFamily="18" charset="0"/>
                <a:cs typeface="Times New Roman" panose="02020603050405020304" pitchFamily="18" charset="0"/>
              </a:rPr>
              <a:t>Kotwal (Superintendent of police) </a:t>
            </a:r>
          </a:p>
          <a:p>
            <a:pPr marL="800100" indent="-406400" algn="just">
              <a:spcBef>
                <a:spcPts val="600"/>
              </a:spcBef>
              <a:buFont typeface="Wingdings" pitchFamily="2" charset="2"/>
              <a:buChar char="q"/>
            </a:pPr>
            <a:r>
              <a:rPr lang="en-US" dirty="0">
                <a:solidFill>
                  <a:schemeClr val="tx1"/>
                </a:solidFill>
                <a:latin typeface="Times New Roman" panose="02020603050405020304" pitchFamily="18" charset="0"/>
                <a:cs typeface="Times New Roman" panose="02020603050405020304" pitchFamily="18" charset="0"/>
              </a:rPr>
              <a:t>Mir-</a:t>
            </a:r>
            <a:r>
              <a:rPr lang="en-US" dirty="0" err="1">
                <a:solidFill>
                  <a:schemeClr val="tx1"/>
                </a:solidFill>
                <a:latin typeface="Times New Roman" panose="02020603050405020304" pitchFamily="18" charset="0"/>
                <a:cs typeface="Times New Roman" panose="02020603050405020304" pitchFamily="18" charset="0"/>
              </a:rPr>
              <a:t>bahr</a:t>
            </a:r>
            <a:r>
              <a:rPr lang="en-US" dirty="0">
                <a:solidFill>
                  <a:schemeClr val="tx1"/>
                </a:solidFill>
                <a:latin typeface="Times New Roman" panose="02020603050405020304" pitchFamily="18" charset="0"/>
                <a:cs typeface="Times New Roman" panose="02020603050405020304" pitchFamily="18" charset="0"/>
              </a:rPr>
              <a:t> (Admiral) </a:t>
            </a:r>
          </a:p>
          <a:p>
            <a:pPr marL="800100" indent="-406400" algn="just">
              <a:spcBef>
                <a:spcPts val="600"/>
              </a:spcBef>
              <a:buFont typeface="Wingdings" pitchFamily="2" charset="2"/>
              <a:buChar char="q"/>
            </a:pPr>
            <a:r>
              <a:rPr lang="en-US" dirty="0">
                <a:solidFill>
                  <a:schemeClr val="tx1"/>
                </a:solidFill>
                <a:latin typeface="Times New Roman" panose="02020603050405020304" pitchFamily="18" charset="0"/>
                <a:cs typeface="Times New Roman" panose="02020603050405020304" pitchFamily="18" charset="0"/>
              </a:rPr>
              <a:t>Waqianavis (News reporter) </a:t>
            </a:r>
          </a:p>
          <a:p>
            <a:pPr marL="482600" indent="-355600" algn="just">
              <a:spcBef>
                <a:spcPts val="600"/>
              </a:spcBef>
              <a:buFont typeface="Wingdings" pitchFamily="2" charset="2"/>
              <a:buChar char="q"/>
            </a:pPr>
            <a:endParaRPr lang="en-US" dirty="0"/>
          </a:p>
          <a:p>
            <a:pPr marL="482600" indent="-355600" algn="just">
              <a:buFont typeface="Wingdings" pitchFamily="2" charset="2"/>
              <a:buChar char="q"/>
            </a:pPr>
            <a:endParaRPr lang="en-US" dirty="0"/>
          </a:p>
          <a:p>
            <a:endParaRPr lang="en-US" dirty="0"/>
          </a:p>
        </p:txBody>
      </p:sp>
      <p:sp>
        <p:nvSpPr>
          <p:cNvPr id="8" name="Title 1">
            <a:extLst>
              <a:ext uri="{FF2B5EF4-FFF2-40B4-BE49-F238E27FC236}">
                <a16:creationId xmlns:a16="http://schemas.microsoft.com/office/drawing/2014/main" xmlns="" id="{D511E2A0-9C11-AA4E-9AE9-184F858FD645}"/>
              </a:ext>
            </a:extLst>
          </p:cNvPr>
          <p:cNvSpPr>
            <a:spLocks noGrp="1"/>
          </p:cNvSpPr>
          <p:nvPr>
            <p:ph type="title"/>
          </p:nvPr>
        </p:nvSpPr>
        <p:spPr>
          <a:xfrm>
            <a:off x="665018" y="990600"/>
            <a:ext cx="8608984" cy="619760"/>
          </a:xfrm>
        </p:spPr>
        <p:txBody>
          <a:bodyPr>
            <a:norm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ADMINISTRATION – </a:t>
            </a:r>
            <a:r>
              <a:rPr lang="en-US" sz="3200" b="1" dirty="0" smtClean="0">
                <a:solidFill>
                  <a:srgbClr val="002060"/>
                </a:solidFill>
                <a:latin typeface="Times New Roman" panose="02020603050405020304" pitchFamily="18" charset="0"/>
                <a:cs typeface="Times New Roman" panose="02020603050405020304" pitchFamily="18" charset="0"/>
              </a:rPr>
              <a:t>SUBAH</a:t>
            </a:r>
            <a:endParaRPr lang="en-US" sz="32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1940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0CB3724-C18F-C249-85AC-3F316CD352A8}"/>
              </a:ext>
            </a:extLst>
          </p:cNvPr>
          <p:cNvSpPr>
            <a:spLocks noGrp="1"/>
          </p:cNvSpPr>
          <p:nvPr>
            <p:ph idx="1"/>
          </p:nvPr>
        </p:nvSpPr>
        <p:spPr>
          <a:xfrm>
            <a:off x="635770" y="1855789"/>
            <a:ext cx="8596668" cy="3880773"/>
          </a:xfrm>
        </p:spPr>
        <p:txBody>
          <a:bodyPr/>
          <a:lstStyle/>
          <a:p>
            <a:pPr marL="622300" indent="-406400" algn="just">
              <a:buFont typeface="Wingdings" pitchFamily="2" charset="2"/>
              <a:buChar char="q"/>
            </a:pPr>
            <a:r>
              <a:rPr lang="en-US" dirty="0" smtClean="0">
                <a:solidFill>
                  <a:schemeClr val="tx1"/>
                </a:solidFill>
                <a:latin typeface="Times New Roman" panose="02020603050405020304" pitchFamily="18" charset="0"/>
                <a:cs typeface="Times New Roman" panose="02020603050405020304" pitchFamily="18" charset="0"/>
              </a:rPr>
              <a:t>The </a:t>
            </a:r>
            <a:r>
              <a:rPr lang="en-US" b="1" dirty="0" err="1" smtClean="0">
                <a:solidFill>
                  <a:schemeClr val="tx1"/>
                </a:solidFill>
                <a:latin typeface="Times New Roman" panose="02020603050405020304" pitchFamily="18" charset="0"/>
                <a:cs typeface="Times New Roman" panose="02020603050405020304" pitchFamily="18" charset="0"/>
              </a:rPr>
              <a:t>Subahdar</a:t>
            </a:r>
            <a:r>
              <a:rPr lang="en-US" dirty="0" smtClean="0">
                <a:solidFill>
                  <a:schemeClr val="tx1"/>
                </a:solidFill>
                <a:latin typeface="Times New Roman" panose="02020603050405020304" pitchFamily="18" charset="0"/>
                <a:cs typeface="Times New Roman" panose="02020603050405020304" pitchFamily="18" charset="0"/>
              </a:rPr>
              <a:t>, appointed by the emperor on the advice of the Wazir-e-Ala (Prime Minister) usually for a period of 4-5 years, was under the direct control of the </a:t>
            </a:r>
            <a:r>
              <a:rPr lang="en-US" dirty="0" err="1" smtClean="0">
                <a:solidFill>
                  <a:schemeClr val="tx1"/>
                </a:solidFill>
                <a:latin typeface="Times New Roman" panose="02020603050405020304" pitchFamily="18" charset="0"/>
                <a:cs typeface="Times New Roman" panose="02020603050405020304" pitchFamily="18" charset="0"/>
              </a:rPr>
              <a:t>centre</a:t>
            </a:r>
            <a:r>
              <a:rPr lang="en-US" dirty="0" smtClean="0">
                <a:solidFill>
                  <a:schemeClr val="tx1"/>
                </a:solidFill>
                <a:latin typeface="Times New Roman" panose="02020603050405020304" pitchFamily="18" charset="0"/>
                <a:cs typeface="Times New Roman" panose="02020603050405020304" pitchFamily="18" charset="0"/>
              </a:rPr>
              <a:t>. Though they worked under the general supervision of the </a:t>
            </a:r>
            <a:r>
              <a:rPr lang="en-US" dirty="0" err="1" smtClean="0">
                <a:solidFill>
                  <a:schemeClr val="tx1"/>
                </a:solidFill>
                <a:latin typeface="Times New Roman" panose="02020603050405020304" pitchFamily="18" charset="0"/>
                <a:cs typeface="Times New Roman" panose="02020603050405020304" pitchFamily="18" charset="0"/>
              </a:rPr>
              <a:t>Subahdar</a:t>
            </a:r>
            <a:r>
              <a:rPr lang="en-US" dirty="0" smtClean="0">
                <a:solidFill>
                  <a:schemeClr val="tx1"/>
                </a:solidFill>
                <a:latin typeface="Times New Roman" panose="02020603050405020304" pitchFamily="18" charset="0"/>
                <a:cs typeface="Times New Roman" panose="02020603050405020304" pitchFamily="18" charset="0"/>
              </a:rPr>
              <a:t>, the provincial officers were in reality responsible to their counterparts at the </a:t>
            </a:r>
            <a:r>
              <a:rPr lang="en-US" dirty="0" err="1" smtClean="0">
                <a:solidFill>
                  <a:schemeClr val="tx1"/>
                </a:solidFill>
                <a:latin typeface="Times New Roman" panose="02020603050405020304" pitchFamily="18" charset="0"/>
                <a:cs typeface="Times New Roman" panose="02020603050405020304" pitchFamily="18" charset="0"/>
              </a:rPr>
              <a:t>centre</a:t>
            </a:r>
            <a:r>
              <a:rPr lang="en-US" dirty="0" smtClean="0">
                <a:solidFill>
                  <a:schemeClr val="tx1"/>
                </a:solidFill>
                <a:latin typeface="Times New Roman" panose="02020603050405020304" pitchFamily="18" charset="0"/>
                <a:cs typeface="Times New Roman" panose="02020603050405020304" pitchFamily="18" charset="0"/>
              </a:rPr>
              <a:t>. Such a system of checks on the authority of the provincial administration made it difficult for the </a:t>
            </a:r>
            <a:r>
              <a:rPr lang="en-US" dirty="0" err="1" smtClean="0">
                <a:solidFill>
                  <a:schemeClr val="tx1"/>
                </a:solidFill>
                <a:latin typeface="Times New Roman" panose="02020603050405020304" pitchFamily="18" charset="0"/>
                <a:cs typeface="Times New Roman" panose="02020603050405020304" pitchFamily="18" charset="0"/>
              </a:rPr>
              <a:t>Subahdars</a:t>
            </a:r>
            <a:r>
              <a:rPr lang="en-US" dirty="0" smtClean="0">
                <a:solidFill>
                  <a:schemeClr val="tx1"/>
                </a:solidFill>
                <a:latin typeface="Times New Roman" panose="02020603050405020304" pitchFamily="18" charset="0"/>
                <a:cs typeface="Times New Roman" panose="02020603050405020304" pitchFamily="18" charset="0"/>
              </a:rPr>
              <a:t> to put undue pressure on subordinate officers or neglect their duties. </a:t>
            </a:r>
          </a:p>
          <a:p>
            <a:pPr marL="622300" indent="-406400" algn="just">
              <a:buFont typeface="Wingdings" pitchFamily="2" charset="2"/>
              <a:buChar char="q"/>
            </a:pPr>
            <a:r>
              <a:rPr lang="en-US" dirty="0" smtClean="0">
                <a:solidFill>
                  <a:schemeClr val="tx1"/>
                </a:solidFill>
                <a:latin typeface="Times New Roman" panose="02020603050405020304" pitchFamily="18" charset="0"/>
                <a:cs typeface="Times New Roman" panose="02020603050405020304" pitchFamily="18" charset="0"/>
              </a:rPr>
              <a:t>The weakening of central authority and its increasing dependence on the flow of revenues from Bengal led to the establishment of the semi-independent </a:t>
            </a:r>
            <a:r>
              <a:rPr lang="en-US" dirty="0" err="1" smtClean="0">
                <a:solidFill>
                  <a:schemeClr val="tx1"/>
                </a:solidFill>
                <a:latin typeface="Times New Roman" panose="02020603050405020304" pitchFamily="18" charset="0"/>
                <a:cs typeface="Times New Roman" panose="02020603050405020304" pitchFamily="18" charset="0"/>
              </a:rPr>
              <a:t>Nawabi</a:t>
            </a:r>
            <a:r>
              <a:rPr lang="en-US" dirty="0" smtClean="0">
                <a:solidFill>
                  <a:schemeClr val="tx1"/>
                </a:solidFill>
                <a:latin typeface="Times New Roman" panose="02020603050405020304" pitchFamily="18" charset="0"/>
                <a:cs typeface="Times New Roman" panose="02020603050405020304" pitchFamily="18" charset="0"/>
              </a:rPr>
              <a:t> rule in Bengal soon after the death of Aurangzeb (1707). Apart from the </a:t>
            </a:r>
            <a:r>
              <a:rPr lang="en-US" dirty="0" err="1" smtClean="0">
                <a:solidFill>
                  <a:schemeClr val="tx1"/>
                </a:solidFill>
                <a:latin typeface="Times New Roman" panose="02020603050405020304" pitchFamily="18" charset="0"/>
                <a:cs typeface="Times New Roman" panose="02020603050405020304" pitchFamily="18" charset="0"/>
              </a:rPr>
              <a:t>Subahdar</a:t>
            </a:r>
            <a:r>
              <a:rPr lang="en-US" dirty="0" smtClean="0">
                <a:solidFill>
                  <a:schemeClr val="tx1"/>
                </a:solidFill>
                <a:latin typeface="Times New Roman" panose="02020603050405020304" pitchFamily="18" charset="0"/>
                <a:cs typeface="Times New Roman" panose="02020603050405020304" pitchFamily="18" charset="0"/>
              </a:rPr>
              <a:t>, the province had some other important officers like the </a:t>
            </a:r>
            <a:r>
              <a:rPr lang="en-US" dirty="0" err="1" smtClean="0">
                <a:solidFill>
                  <a:schemeClr val="tx1"/>
                </a:solidFill>
                <a:latin typeface="Times New Roman" panose="02020603050405020304" pitchFamily="18" charset="0"/>
                <a:cs typeface="Times New Roman" panose="02020603050405020304" pitchFamily="18" charset="0"/>
              </a:rPr>
              <a:t>diwan</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Bakhshi</a:t>
            </a:r>
            <a:r>
              <a:rPr lang="en-US" dirty="0" smtClean="0">
                <a:solidFill>
                  <a:schemeClr val="tx1"/>
                </a:solidFill>
                <a:latin typeface="Times New Roman" panose="02020603050405020304" pitchFamily="18" charset="0"/>
                <a:cs typeface="Times New Roman" panose="02020603050405020304" pitchFamily="18" charset="0"/>
              </a:rPr>
              <a:t>, Sadr, </a:t>
            </a:r>
            <a:r>
              <a:rPr lang="en-US" dirty="0" err="1" smtClean="0">
                <a:solidFill>
                  <a:schemeClr val="tx1"/>
                </a:solidFill>
                <a:latin typeface="Times New Roman" panose="02020603050405020304" pitchFamily="18" charset="0"/>
                <a:cs typeface="Times New Roman" panose="02020603050405020304" pitchFamily="18" charset="0"/>
              </a:rPr>
              <a:t>kotwal</a:t>
            </a:r>
            <a:r>
              <a:rPr lang="en-US" dirty="0" smtClean="0">
                <a:solidFill>
                  <a:schemeClr val="tx1"/>
                </a:solidFill>
                <a:latin typeface="Times New Roman" panose="02020603050405020304" pitchFamily="18" charset="0"/>
                <a:cs typeface="Times New Roman" panose="02020603050405020304" pitchFamily="18" charset="0"/>
              </a:rPr>
              <a:t>, Mir </a:t>
            </a:r>
            <a:r>
              <a:rPr lang="en-US" dirty="0" err="1" smtClean="0">
                <a:solidFill>
                  <a:schemeClr val="tx1"/>
                </a:solidFill>
                <a:latin typeface="Times New Roman" panose="02020603050405020304" pitchFamily="18" charset="0"/>
                <a:cs typeface="Times New Roman" panose="02020603050405020304" pitchFamily="18" charset="0"/>
              </a:rPr>
              <a:t>bahr</a:t>
            </a:r>
            <a:r>
              <a:rPr lang="en-US" dirty="0" smtClean="0">
                <a:solidFill>
                  <a:schemeClr val="tx1"/>
                </a:solidFill>
                <a:latin typeface="Times New Roman" panose="02020603050405020304" pitchFamily="18" charset="0"/>
                <a:cs typeface="Times New Roman" panose="02020603050405020304" pitchFamily="18" charset="0"/>
              </a:rPr>
              <a:t>, and </a:t>
            </a:r>
            <a:r>
              <a:rPr lang="en-US" dirty="0" err="1" smtClean="0">
                <a:solidFill>
                  <a:schemeClr val="tx1"/>
                </a:solidFill>
                <a:latin typeface="Times New Roman" panose="02020603050405020304" pitchFamily="18" charset="0"/>
                <a:cs typeface="Times New Roman" panose="02020603050405020304" pitchFamily="18" charset="0"/>
              </a:rPr>
              <a:t>Waqianavis</a:t>
            </a:r>
            <a:r>
              <a:rPr lang="en-US" dirty="0" smtClean="0">
                <a:solidFill>
                  <a:schemeClr val="tx1"/>
                </a:solidFill>
                <a:latin typeface="Times New Roman" panose="02020603050405020304" pitchFamily="18" charset="0"/>
                <a:cs typeface="Times New Roman" panose="02020603050405020304" pitchFamily="18" charset="0"/>
              </a:rPr>
              <a:t>. </a:t>
            </a:r>
          </a:p>
          <a:p>
            <a:endParaRPr lang="en-US" dirty="0"/>
          </a:p>
        </p:txBody>
      </p:sp>
      <p:sp>
        <p:nvSpPr>
          <p:cNvPr id="6" name="Title 1">
            <a:extLst>
              <a:ext uri="{FF2B5EF4-FFF2-40B4-BE49-F238E27FC236}">
                <a16:creationId xmlns:a16="http://schemas.microsoft.com/office/drawing/2014/main" xmlns="" id="{96257343-2CC0-484B-85EA-298B63E831E4}"/>
              </a:ext>
            </a:extLst>
          </p:cNvPr>
          <p:cNvSpPr>
            <a:spLocks noGrp="1"/>
          </p:cNvSpPr>
          <p:nvPr>
            <p:ph type="title"/>
          </p:nvPr>
        </p:nvSpPr>
        <p:spPr>
          <a:xfrm>
            <a:off x="635770" y="990600"/>
            <a:ext cx="8596668" cy="619760"/>
          </a:xfrm>
        </p:spPr>
        <p:txBody>
          <a:bodyPr>
            <a:norm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ADMINISTRATION – SUBAH</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9069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35E99FE-C752-C24A-B899-4BE365D3E564}"/>
              </a:ext>
            </a:extLst>
          </p:cNvPr>
          <p:cNvSpPr>
            <a:spLocks noGrp="1"/>
          </p:cNvSpPr>
          <p:nvPr>
            <p:ph idx="1"/>
          </p:nvPr>
        </p:nvSpPr>
        <p:spPr>
          <a:xfrm>
            <a:off x="581891" y="1744839"/>
            <a:ext cx="8692111" cy="4262261"/>
          </a:xfrm>
        </p:spPr>
        <p:txBody>
          <a:bodyPr>
            <a:normAutofit lnSpcReduction="10000"/>
          </a:bodyPr>
          <a:lstStyle/>
          <a:p>
            <a:pPr marL="482600" indent="-355600" algn="just">
              <a:spcBef>
                <a:spcPts val="600"/>
              </a:spcBef>
              <a:buFont typeface="Wingdings" pitchFamily="2" charset="2"/>
              <a:buChar char="q"/>
            </a:pPr>
            <a:r>
              <a:rPr lang="en-US" b="1" dirty="0">
                <a:solidFill>
                  <a:schemeClr val="tx1"/>
                </a:solidFill>
                <a:latin typeface="Times New Roman" panose="02020603050405020304" pitchFamily="18" charset="0"/>
                <a:cs typeface="Times New Roman" panose="02020603050405020304" pitchFamily="18" charset="0"/>
              </a:rPr>
              <a:t>The </a:t>
            </a:r>
            <a:r>
              <a:rPr lang="en-US" b="1" dirty="0" err="1">
                <a:solidFill>
                  <a:schemeClr val="tx1"/>
                </a:solidFill>
                <a:latin typeface="Times New Roman" panose="02020603050405020304" pitchFamily="18" charset="0"/>
                <a:cs typeface="Times New Roman" panose="02020603050405020304" pitchFamily="18" charset="0"/>
              </a:rPr>
              <a:t>Diwan</a:t>
            </a:r>
            <a:r>
              <a:rPr lang="en-US" dirty="0">
                <a:solidFill>
                  <a:schemeClr val="tx1"/>
                </a:solidFill>
                <a:latin typeface="Times New Roman" pitchFamily="18" charset="0"/>
                <a:cs typeface="Times New Roman" pitchFamily="18" charset="0"/>
              </a:rPr>
              <a:t>: Below the </a:t>
            </a:r>
            <a:r>
              <a:rPr lang="en-US" dirty="0" err="1">
                <a:solidFill>
                  <a:schemeClr val="tx1"/>
                </a:solidFill>
                <a:latin typeface="Times New Roman" pitchFamily="18" charset="0"/>
                <a:cs typeface="Times New Roman" pitchFamily="18" charset="0"/>
              </a:rPr>
              <a:t>Subahdar</a:t>
            </a:r>
            <a:r>
              <a:rPr lang="en-US" dirty="0">
                <a:solidFill>
                  <a:schemeClr val="tx1"/>
                </a:solidFill>
                <a:latin typeface="Times New Roman" pitchFamily="18" charset="0"/>
                <a:cs typeface="Times New Roman" pitchFamily="18" charset="0"/>
              </a:rPr>
              <a:t>, but not subordinate to him, was the </a:t>
            </a:r>
            <a:r>
              <a:rPr lang="en-US" dirty="0" err="1">
                <a:solidFill>
                  <a:schemeClr val="tx1"/>
                </a:solidFill>
                <a:latin typeface="Times New Roman" pitchFamily="18" charset="0"/>
                <a:cs typeface="Times New Roman" pitchFamily="18" charset="0"/>
              </a:rPr>
              <a:t>Diwan</a:t>
            </a:r>
            <a:r>
              <a:rPr lang="en-US" dirty="0">
                <a:solidFill>
                  <a:schemeClr val="tx1"/>
                </a:solidFill>
                <a:latin typeface="Times New Roman" pitchFamily="18" charset="0"/>
                <a:cs typeface="Times New Roman" pitchFamily="18" charset="0"/>
              </a:rPr>
              <a:t> appointed by the central government. He was also responsible to the government for revenue administration and civil justice. </a:t>
            </a:r>
          </a:p>
          <a:p>
            <a:pPr marL="482600" indent="-355600" algn="just">
              <a:spcBef>
                <a:spcPts val="600"/>
              </a:spcBef>
              <a:buFont typeface="Wingdings" pitchFamily="2" charset="2"/>
              <a:buChar char="q"/>
            </a:pPr>
            <a:r>
              <a:rPr lang="en-US" dirty="0" smtClean="0">
                <a:solidFill>
                  <a:schemeClr val="tx1"/>
                </a:solidFill>
                <a:latin typeface="Times New Roman" pitchFamily="18" charset="0"/>
                <a:cs typeface="Times New Roman" pitchFamily="18" charset="0"/>
              </a:rPr>
              <a:t>As </a:t>
            </a:r>
            <a:r>
              <a:rPr lang="en-US" dirty="0">
                <a:solidFill>
                  <a:schemeClr val="tx1"/>
                </a:solidFill>
                <a:latin typeface="Times New Roman" panose="02020603050405020304" pitchFamily="18" charset="0"/>
                <a:cs typeface="Times New Roman" panose="02020603050405020304" pitchFamily="18" charset="0"/>
              </a:rPr>
              <a:t>the head of the finance department, the provincial diwan's main function was to oversee revenue administration. The diwan controlled the income and expenditure of the Subah, an advantageous position that made the former dependent on the latter in matters of the required funds. The system of appointment of the provincial diwan by the emperor fell into disuse during the time of </a:t>
            </a:r>
            <a:r>
              <a:rPr lang="en-US" dirty="0" err="1">
                <a:solidFill>
                  <a:schemeClr val="tx1"/>
                </a:solidFill>
                <a:latin typeface="Times New Roman" panose="02020603050405020304" pitchFamily="18" charset="0"/>
                <a:cs typeface="Times New Roman" panose="02020603050405020304" pitchFamily="18" charset="0"/>
              </a:rPr>
              <a:t>Murshid</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Quli</a:t>
            </a:r>
            <a:r>
              <a:rPr lang="en-US" dirty="0">
                <a:solidFill>
                  <a:schemeClr val="tx1"/>
                </a:solidFill>
                <a:latin typeface="Times New Roman" panose="02020603050405020304" pitchFamily="18" charset="0"/>
                <a:cs typeface="Times New Roman" panose="02020603050405020304" pitchFamily="18" charset="0"/>
              </a:rPr>
              <a:t> khan, who wielded both the responsibilities of Diwan and Subahdar. Subsequently, the provincial Diwan was appointed by the nawab-Subahdar with the mere approval of the emperor whose control over the Subah. </a:t>
            </a:r>
          </a:p>
          <a:p>
            <a:pPr marL="482600" indent="-355600" algn="just">
              <a:spcBef>
                <a:spcPts val="600"/>
              </a:spcBef>
              <a:buFont typeface="Wingdings" pitchFamily="2" charset="2"/>
              <a:buChar char="q"/>
            </a:pPr>
            <a:r>
              <a:rPr lang="en-US" dirty="0">
                <a:solidFill>
                  <a:schemeClr val="tx1"/>
                </a:solidFill>
                <a:latin typeface="Times New Roman" panose="02020603050405020304" pitchFamily="18" charset="0"/>
                <a:cs typeface="Times New Roman" panose="02020603050405020304" pitchFamily="18" charset="0"/>
              </a:rPr>
              <a:t>The diwan was to be in constant touch with the revenue staff in the pargana, the hub of rural administration. It was in his office that all the returns of assessment and </a:t>
            </a:r>
            <a:r>
              <a:rPr lang="en-US" dirty="0" smtClean="0">
                <a:solidFill>
                  <a:schemeClr val="tx1"/>
                </a:solidFill>
                <a:latin typeface="Times New Roman" panose="02020603050405020304" pitchFamily="18" charset="0"/>
                <a:cs typeface="Times New Roman" panose="02020603050405020304" pitchFamily="18" charset="0"/>
              </a:rPr>
              <a:t>realization </a:t>
            </a:r>
            <a:r>
              <a:rPr lang="en-US" dirty="0">
                <a:solidFill>
                  <a:schemeClr val="tx1"/>
                </a:solidFill>
                <a:latin typeface="Times New Roman" panose="02020603050405020304" pitchFamily="18" charset="0"/>
                <a:cs typeface="Times New Roman" panose="02020603050405020304" pitchFamily="18" charset="0"/>
              </a:rPr>
              <a:t>of revenues from the parganas were audited and consolidated into abstracts for transmission to the central ministry of finance. </a:t>
            </a:r>
            <a:endParaRPr lang="en-US" dirty="0" smtClean="0">
              <a:solidFill>
                <a:schemeClr val="tx1"/>
              </a:solidFill>
              <a:latin typeface="Times New Roman" panose="02020603050405020304" pitchFamily="18" charset="0"/>
              <a:cs typeface="Times New Roman" panose="02020603050405020304" pitchFamily="18" charset="0"/>
            </a:endParaRPr>
          </a:p>
          <a:p>
            <a:pPr marL="482600" indent="-355600" algn="just">
              <a:spcBef>
                <a:spcPts val="600"/>
              </a:spcBef>
              <a:buFont typeface="Wingdings" pitchFamily="2" charset="2"/>
              <a:buChar char="q"/>
            </a:pPr>
            <a:endParaRPr lang="en-US" dirty="0">
              <a:latin typeface="Times New Roman" panose="02020603050405020304" pitchFamily="18" charset="0"/>
              <a:cs typeface="Times New Roman" panose="02020603050405020304" pitchFamily="18" charset="0"/>
            </a:endParaRPr>
          </a:p>
          <a:p>
            <a:pPr marL="482600" indent="-355600" algn="just">
              <a:spcBef>
                <a:spcPts val="600"/>
              </a:spcBef>
              <a:buFont typeface="Wingdings" pitchFamily="2" charset="2"/>
              <a:buChar char="q"/>
            </a:pPr>
            <a:endParaRPr lang="en-US" dirty="0"/>
          </a:p>
          <a:p>
            <a:pPr marL="482600" indent="-355600" algn="just">
              <a:spcBef>
                <a:spcPts val="600"/>
              </a:spcBef>
              <a:buFont typeface="Wingdings" pitchFamily="2" charset="2"/>
              <a:buChar char="q"/>
            </a:pPr>
            <a:endParaRPr lang="en-US" dirty="0"/>
          </a:p>
          <a:p>
            <a:pPr marL="482600" indent="-355600" algn="just">
              <a:spcBef>
                <a:spcPts val="600"/>
              </a:spcBef>
              <a:buFont typeface="Wingdings" pitchFamily="2" charset="2"/>
              <a:buChar char="q"/>
            </a:pPr>
            <a:endParaRPr lang="en-US" sz="2200" dirty="0"/>
          </a:p>
          <a:p>
            <a:pPr marL="482600" indent="-355600" algn="just">
              <a:buFont typeface="Wingdings" pitchFamily="2" charset="2"/>
              <a:buChar char="q"/>
            </a:pPr>
            <a:endParaRPr lang="en-US" dirty="0"/>
          </a:p>
          <a:p>
            <a:endParaRPr lang="en-US" dirty="0"/>
          </a:p>
        </p:txBody>
      </p:sp>
      <p:sp>
        <p:nvSpPr>
          <p:cNvPr id="9" name="Title 1">
            <a:extLst>
              <a:ext uri="{FF2B5EF4-FFF2-40B4-BE49-F238E27FC236}">
                <a16:creationId xmlns:a16="http://schemas.microsoft.com/office/drawing/2014/main" xmlns="" id="{B1A371F4-1742-774E-BF7B-9E5A72FA2A22}"/>
              </a:ext>
            </a:extLst>
          </p:cNvPr>
          <p:cNvSpPr>
            <a:spLocks noGrp="1"/>
          </p:cNvSpPr>
          <p:nvPr>
            <p:ph type="title"/>
          </p:nvPr>
        </p:nvSpPr>
        <p:spPr>
          <a:xfrm>
            <a:off x="581891" y="990600"/>
            <a:ext cx="8692111" cy="619760"/>
          </a:xfrm>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Administration – </a:t>
            </a:r>
            <a:r>
              <a:rPr lang="en-US" sz="3200" b="1" dirty="0">
                <a:solidFill>
                  <a:srgbClr val="002060"/>
                </a:solidFill>
                <a:latin typeface="Times New Roman" panose="02020603050405020304" pitchFamily="18" charset="0"/>
                <a:cs typeface="Times New Roman" panose="02020603050405020304" pitchFamily="18" charset="0"/>
              </a:rPr>
              <a:t>Subah</a:t>
            </a:r>
          </a:p>
        </p:txBody>
      </p:sp>
    </p:spTree>
    <p:extLst>
      <p:ext uri="{BB962C8B-B14F-4D97-AF65-F5344CB8AC3E}">
        <p14:creationId xmlns:p14="http://schemas.microsoft.com/office/powerpoint/2010/main" val="2527919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DISCUSSION CONTESTS</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dirty="0">
                <a:solidFill>
                  <a:schemeClr val="tx1"/>
                </a:solidFill>
                <a:latin typeface="Times New Roman" pitchFamily="18" charset="0"/>
                <a:cs typeface="Times New Roman" pitchFamily="18" charset="0"/>
              </a:rPr>
              <a:t>Bengal under the Mughals</a:t>
            </a:r>
          </a:p>
          <a:p>
            <a:r>
              <a:rPr lang="en-US" dirty="0">
                <a:solidFill>
                  <a:schemeClr val="tx1"/>
                </a:solidFill>
                <a:latin typeface="Times New Roman" pitchFamily="18" charset="0"/>
                <a:cs typeface="Times New Roman" pitchFamily="18" charset="0"/>
              </a:rPr>
              <a:t>The History of </a:t>
            </a:r>
            <a:r>
              <a:rPr lang="en-US" dirty="0" err="1">
                <a:solidFill>
                  <a:schemeClr val="tx1"/>
                </a:solidFill>
                <a:latin typeface="Times New Roman" pitchFamily="18" charset="0"/>
                <a:cs typeface="Times New Roman" pitchFamily="18" charset="0"/>
              </a:rPr>
              <a:t>Barabhuyinas</a:t>
            </a:r>
            <a:endParaRPr lang="en-US" dirty="0">
              <a:solidFill>
                <a:schemeClr val="tx1"/>
              </a:solidFill>
              <a:latin typeface="Times New Roman" pitchFamily="18" charset="0"/>
              <a:cs typeface="Times New Roman" pitchFamily="18" charset="0"/>
            </a:endParaRPr>
          </a:p>
          <a:p>
            <a:r>
              <a:rPr lang="en-US" dirty="0">
                <a:solidFill>
                  <a:schemeClr val="tx1"/>
                </a:solidFill>
                <a:latin typeface="Times New Roman" pitchFamily="18" charset="0"/>
                <a:cs typeface="Times New Roman" pitchFamily="18" charset="0"/>
              </a:rPr>
              <a:t>The Mughal Rule in Bengal: </a:t>
            </a:r>
            <a:r>
              <a:rPr lang="en-US" dirty="0" smtClean="0">
                <a:solidFill>
                  <a:schemeClr val="tx1"/>
                </a:solidFill>
                <a:latin typeface="Times New Roman" pitchFamily="18" charset="0"/>
                <a:cs typeface="Times New Roman" pitchFamily="18" charset="0"/>
              </a:rPr>
              <a:t>Rule </a:t>
            </a:r>
            <a:r>
              <a:rPr lang="en-US" dirty="0">
                <a:solidFill>
                  <a:schemeClr val="tx1"/>
                </a:solidFill>
                <a:latin typeface="Times New Roman" pitchFamily="18" charset="0"/>
                <a:cs typeface="Times New Roman" pitchFamily="18" charset="0"/>
              </a:rPr>
              <a:t>of the </a:t>
            </a:r>
            <a:r>
              <a:rPr lang="en-US" dirty="0" err="1" smtClean="0">
                <a:solidFill>
                  <a:schemeClr val="tx1"/>
                </a:solidFill>
                <a:latin typeface="Times New Roman" pitchFamily="18" charset="0"/>
                <a:cs typeface="Times New Roman" pitchFamily="18" charset="0"/>
              </a:rPr>
              <a:t>Subadars</a:t>
            </a:r>
            <a:r>
              <a:rPr lang="en-US" dirty="0">
                <a:solidFill>
                  <a:schemeClr val="tx1"/>
                </a:solidFill>
                <a:latin typeface="Times New Roman" pitchFamily="18" charset="0"/>
                <a:cs typeface="Times New Roman" pitchFamily="18" charset="0"/>
              </a:rPr>
              <a:t> </a:t>
            </a:r>
            <a:r>
              <a:rPr lang="en-US" dirty="0" smtClean="0">
                <a:solidFill>
                  <a:schemeClr val="tx1"/>
                </a:solidFill>
                <a:latin typeface="Times New Roman" pitchFamily="18" charset="0"/>
                <a:cs typeface="Times New Roman" pitchFamily="18" charset="0"/>
              </a:rPr>
              <a:t>&amp; Rule </a:t>
            </a:r>
            <a:r>
              <a:rPr lang="en-US" dirty="0">
                <a:solidFill>
                  <a:schemeClr val="tx1"/>
                </a:solidFill>
                <a:latin typeface="Times New Roman" pitchFamily="18" charset="0"/>
                <a:cs typeface="Times New Roman" pitchFamily="18" charset="0"/>
              </a:rPr>
              <a:t>of the </a:t>
            </a:r>
            <a:r>
              <a:rPr lang="en-US" dirty="0" err="1" smtClean="0">
                <a:solidFill>
                  <a:schemeClr val="tx1"/>
                </a:solidFill>
                <a:latin typeface="Times New Roman" pitchFamily="18" charset="0"/>
                <a:cs typeface="Times New Roman" pitchFamily="18" charset="0"/>
              </a:rPr>
              <a:t>Nawabs</a:t>
            </a:r>
            <a:endParaRPr lang="en-US" dirty="0">
              <a:solidFill>
                <a:schemeClr val="tx1"/>
              </a:solidFill>
              <a:latin typeface="Times New Roman" pitchFamily="18" charset="0"/>
              <a:cs typeface="Times New Roman" pitchFamily="18" charset="0"/>
            </a:endParaRPr>
          </a:p>
          <a:p>
            <a:r>
              <a:rPr lang="en-US" dirty="0">
                <a:solidFill>
                  <a:schemeClr val="tx1"/>
                </a:solidFill>
                <a:latin typeface="Times New Roman" pitchFamily="18" charset="0"/>
                <a:cs typeface="Times New Roman" pitchFamily="18" charset="0"/>
              </a:rPr>
              <a:t>The Rule of the </a:t>
            </a:r>
            <a:r>
              <a:rPr lang="en-US" dirty="0" err="1">
                <a:solidFill>
                  <a:schemeClr val="tx1"/>
                </a:solidFill>
                <a:latin typeface="Times New Roman" pitchFamily="18" charset="0"/>
                <a:cs typeface="Times New Roman" pitchFamily="18" charset="0"/>
              </a:rPr>
              <a:t>Subadars</a:t>
            </a:r>
            <a:r>
              <a:rPr lang="en-US" dirty="0">
                <a:solidFill>
                  <a:schemeClr val="tx1"/>
                </a:solidFill>
                <a:latin typeface="Times New Roman" pitchFamily="18" charset="0"/>
                <a:cs typeface="Times New Roman" pitchFamily="18" charset="0"/>
              </a:rPr>
              <a:t> in Bengal</a:t>
            </a:r>
          </a:p>
          <a:p>
            <a:r>
              <a:rPr lang="en-US" dirty="0" smtClean="0">
                <a:solidFill>
                  <a:schemeClr val="tx1"/>
                </a:solidFill>
                <a:latin typeface="Times New Roman" pitchFamily="18" charset="0"/>
                <a:cs typeface="Times New Roman" pitchFamily="18" charset="0"/>
              </a:rPr>
              <a:t>Administration </a:t>
            </a:r>
            <a:r>
              <a:rPr lang="en-US" dirty="0">
                <a:solidFill>
                  <a:schemeClr val="tx1"/>
                </a:solidFill>
                <a:latin typeface="Times New Roman" pitchFamily="18" charset="0"/>
                <a:cs typeface="Times New Roman" pitchFamily="18" charset="0"/>
              </a:rPr>
              <a:t>– Mughal Period</a:t>
            </a:r>
          </a:p>
          <a:p>
            <a:r>
              <a:rPr lang="en-US" dirty="0" err="1">
                <a:solidFill>
                  <a:schemeClr val="tx1"/>
                </a:solidFill>
                <a:latin typeface="Times New Roman" pitchFamily="18" charset="0"/>
                <a:cs typeface="Times New Roman" pitchFamily="18" charset="0"/>
              </a:rPr>
              <a:t>Subah</a:t>
            </a:r>
            <a:endParaRPr lang="en-US" dirty="0">
              <a:solidFill>
                <a:schemeClr val="tx1"/>
              </a:solidFill>
              <a:latin typeface="Times New Roman" pitchFamily="18" charset="0"/>
              <a:cs typeface="Times New Roman" pitchFamily="18" charset="0"/>
            </a:endParaRPr>
          </a:p>
          <a:p>
            <a:r>
              <a:rPr lang="en-US" dirty="0" err="1">
                <a:solidFill>
                  <a:schemeClr val="tx1"/>
                </a:solidFill>
                <a:latin typeface="Times New Roman" pitchFamily="18" charset="0"/>
                <a:cs typeface="Times New Roman" pitchFamily="18" charset="0"/>
              </a:rPr>
              <a:t>Sarkars</a:t>
            </a:r>
            <a:endParaRPr lang="en-US" dirty="0">
              <a:solidFill>
                <a:schemeClr val="tx1"/>
              </a:solidFill>
              <a:latin typeface="Times New Roman" pitchFamily="18" charset="0"/>
              <a:cs typeface="Times New Roman" pitchFamily="18" charset="0"/>
            </a:endParaRPr>
          </a:p>
          <a:p>
            <a:r>
              <a:rPr lang="en-US" dirty="0" err="1">
                <a:solidFill>
                  <a:schemeClr val="tx1"/>
                </a:solidFill>
                <a:latin typeface="Times New Roman" pitchFamily="18" charset="0"/>
                <a:cs typeface="Times New Roman" pitchFamily="18" charset="0"/>
              </a:rPr>
              <a:t>Mahals</a:t>
            </a:r>
            <a:r>
              <a:rPr lang="en-US" dirty="0">
                <a:solidFill>
                  <a:schemeClr val="tx1"/>
                </a:solidFill>
                <a:latin typeface="Times New Roman" pitchFamily="18" charset="0"/>
                <a:cs typeface="Times New Roman" pitchFamily="18" charset="0"/>
              </a:rPr>
              <a:t> or </a:t>
            </a:r>
            <a:r>
              <a:rPr lang="en-US" dirty="0" err="1">
                <a:solidFill>
                  <a:schemeClr val="tx1"/>
                </a:solidFill>
                <a:latin typeface="Times New Roman" pitchFamily="18" charset="0"/>
                <a:cs typeface="Times New Roman" pitchFamily="18" charset="0"/>
              </a:rPr>
              <a:t>Parganas</a:t>
            </a:r>
            <a:endParaRPr lang="en-US" dirty="0">
              <a:solidFill>
                <a:schemeClr val="tx1"/>
              </a:solidFill>
            </a:endParaRPr>
          </a:p>
          <a:p>
            <a:endParaRPr lang="en-US" dirty="0"/>
          </a:p>
        </p:txBody>
      </p:sp>
    </p:spTree>
    <p:extLst>
      <p:ext uri="{BB962C8B-B14F-4D97-AF65-F5344CB8AC3E}">
        <p14:creationId xmlns:p14="http://schemas.microsoft.com/office/powerpoint/2010/main" val="23350582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36AAEA0-60FA-3845-B14C-F8DF0337DC59}"/>
              </a:ext>
            </a:extLst>
          </p:cNvPr>
          <p:cNvSpPr>
            <a:spLocks noGrp="1"/>
          </p:cNvSpPr>
          <p:nvPr>
            <p:ph idx="1"/>
          </p:nvPr>
        </p:nvSpPr>
        <p:spPr>
          <a:xfrm>
            <a:off x="512618" y="2160589"/>
            <a:ext cx="8761384" cy="3880773"/>
          </a:xfrm>
        </p:spPr>
        <p:txBody>
          <a:bodyPr>
            <a:normAutofit/>
          </a:bodyPr>
          <a:lstStyle/>
          <a:p>
            <a:pPr marL="571500" indent="-304800" algn="just">
              <a:buFont typeface="Wingdings" pitchFamily="2" charset="2"/>
              <a:buChar char="q"/>
            </a:pPr>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Bakhshi,</a:t>
            </a:r>
            <a:r>
              <a:rPr lang="en-US" dirty="0">
                <a:latin typeface="Times New Roman" panose="02020603050405020304" pitchFamily="18" charset="0"/>
                <a:cs typeface="Times New Roman" panose="02020603050405020304" pitchFamily="18" charset="0"/>
              </a:rPr>
              <a:t> the counterpart of the Mir-Bakhshi (central Bakhshi) in the province, was responsible for the proper administration of the military department. He used to supervise the training, efficiency, and discipline of the armed forces maintained by the </a:t>
            </a:r>
            <a:r>
              <a:rPr lang="en-US" dirty="0" err="1">
                <a:latin typeface="Times New Roman" panose="02020603050405020304" pitchFamily="18" charset="0"/>
                <a:cs typeface="Times New Roman" panose="02020603050405020304" pitchFamily="18" charset="0"/>
              </a:rPr>
              <a:t>Mansabdars</a:t>
            </a:r>
            <a:r>
              <a:rPr lang="en-US" dirty="0">
                <a:latin typeface="Times New Roman" panose="02020603050405020304" pitchFamily="18" charset="0"/>
                <a:cs typeface="Times New Roman" panose="02020603050405020304" pitchFamily="18" charset="0"/>
              </a:rPr>
              <a:t>. He also advised the Subahdar on military affairs and when necessary, made arrangements for expeditions. </a:t>
            </a:r>
          </a:p>
          <a:p>
            <a:pPr marL="571500" indent="-304800" algn="just">
              <a:buFont typeface="Wingdings" pitchFamily="2" charset="2"/>
              <a:buChar char="q"/>
            </a:pPr>
            <a:r>
              <a:rPr lang="en-US" dirty="0">
                <a:latin typeface="Times New Roman" panose="02020603050405020304" pitchFamily="18" charset="0"/>
                <a:cs typeface="Times New Roman" panose="02020603050405020304" pitchFamily="18" charset="0"/>
              </a:rPr>
              <a:t>The provincial </a:t>
            </a:r>
            <a:r>
              <a:rPr lang="en-US" b="1" dirty="0">
                <a:latin typeface="Times New Roman" panose="02020603050405020304" pitchFamily="18" charset="0"/>
                <a:cs typeface="Times New Roman" panose="02020603050405020304" pitchFamily="18" charset="0"/>
              </a:rPr>
              <a:t>Sadr (Head of religious department, charity and grant)</a:t>
            </a:r>
            <a:r>
              <a:rPr lang="en-US" dirty="0">
                <a:latin typeface="Times New Roman" panose="02020603050405020304" pitchFamily="18" charset="0"/>
                <a:cs typeface="Times New Roman" panose="02020603050405020304" pitchFamily="18" charset="0"/>
              </a:rPr>
              <a:t> mainly looked after religious affairs. In the absence of Qazis (Judge) the Sadr dispensed with judicial matters. He used to make recommendations to the central Sadr for grants of rent-free lands for religious and educational purposes (</a:t>
            </a:r>
            <a:r>
              <a:rPr lang="en-US" dirty="0" err="1">
                <a:latin typeface="Times New Roman" panose="02020603050405020304" pitchFamily="18" charset="0"/>
                <a:cs typeface="Times New Roman" panose="02020603050405020304" pitchFamily="18" charset="0"/>
              </a:rPr>
              <a:t>madad</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-mash), and other charitable grants. </a:t>
            </a:r>
          </a:p>
          <a:p>
            <a:pPr marL="571500" indent="-304800" algn="just">
              <a:buFont typeface="Wingdings" pitchFamily="2" charset="2"/>
              <a:buChar char="q"/>
            </a:pPr>
            <a:endParaRPr lang="en-US" dirty="0"/>
          </a:p>
          <a:p>
            <a:endParaRPr lang="en-US" dirty="0"/>
          </a:p>
        </p:txBody>
      </p:sp>
      <p:sp>
        <p:nvSpPr>
          <p:cNvPr id="6" name="Title 1">
            <a:extLst>
              <a:ext uri="{FF2B5EF4-FFF2-40B4-BE49-F238E27FC236}">
                <a16:creationId xmlns:a16="http://schemas.microsoft.com/office/drawing/2014/main" xmlns="" id="{01564053-A98B-334D-A30B-BB1592D19079}"/>
              </a:ext>
            </a:extLst>
          </p:cNvPr>
          <p:cNvSpPr>
            <a:spLocks noGrp="1"/>
          </p:cNvSpPr>
          <p:nvPr>
            <p:ph type="title"/>
          </p:nvPr>
        </p:nvSpPr>
        <p:spPr>
          <a:xfrm>
            <a:off x="512618" y="990600"/>
            <a:ext cx="8761384" cy="619760"/>
          </a:xfrm>
        </p:spPr>
        <p:txBody>
          <a:bodyPr>
            <a:norm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ADMINISTRATION – SUBAH</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3971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3DCCED4-4BD2-0748-BD92-06D45CAB571B}"/>
              </a:ext>
            </a:extLst>
          </p:cNvPr>
          <p:cNvSpPr>
            <a:spLocks noGrp="1"/>
          </p:cNvSpPr>
          <p:nvPr>
            <p:ph idx="1"/>
          </p:nvPr>
        </p:nvSpPr>
        <p:spPr>
          <a:xfrm>
            <a:off x="677334" y="1938916"/>
            <a:ext cx="8596668" cy="3880773"/>
          </a:xfrm>
        </p:spPr>
        <p:txBody>
          <a:bodyPr/>
          <a:lstStyle/>
          <a:p>
            <a:pPr marL="749300" indent="-482600" algn="just">
              <a:buFont typeface="Wingdings" pitchFamily="2" charset="2"/>
              <a:buChar char="q"/>
            </a:pPr>
            <a:r>
              <a:rPr lang="en-US" dirty="0">
                <a:solidFill>
                  <a:schemeClr val="tx1"/>
                </a:solidFill>
                <a:latin typeface="Times New Roman" panose="02020603050405020304" pitchFamily="18" charset="0"/>
                <a:cs typeface="Times New Roman" panose="02020603050405020304" pitchFamily="18" charset="0"/>
              </a:rPr>
              <a:t>As the chief of the police administration, the </a:t>
            </a:r>
            <a:r>
              <a:rPr lang="en-US" b="1" dirty="0">
                <a:solidFill>
                  <a:schemeClr val="tx1"/>
                </a:solidFill>
                <a:latin typeface="Times New Roman" panose="02020603050405020304" pitchFamily="18" charset="0"/>
                <a:cs typeface="Times New Roman" panose="02020603050405020304" pitchFamily="18" charset="0"/>
              </a:rPr>
              <a:t>Kotwal</a:t>
            </a:r>
            <a:r>
              <a:rPr lang="en-US" dirty="0">
                <a:solidFill>
                  <a:schemeClr val="tx1"/>
                </a:solidFill>
                <a:latin typeface="Times New Roman" panose="02020603050405020304" pitchFamily="18" charset="0"/>
                <a:cs typeface="Times New Roman" panose="02020603050405020304" pitchFamily="18" charset="0"/>
              </a:rPr>
              <a:t> maintained internal peace and security. Through a network of agents, he received information about the movements of unwanted elements and strangers in and around the capital and the towns. </a:t>
            </a:r>
          </a:p>
          <a:p>
            <a:pPr marL="749300" indent="-482600" algn="just">
              <a:buFont typeface="Wingdings" pitchFamily="2" charset="2"/>
              <a:buChar char="q"/>
            </a:pPr>
            <a:r>
              <a:rPr lang="en-US" dirty="0">
                <a:solidFill>
                  <a:schemeClr val="tx1"/>
                </a:solidFill>
                <a:latin typeface="Times New Roman" panose="02020603050405020304" pitchFamily="18" charset="0"/>
                <a:cs typeface="Times New Roman" panose="02020603050405020304" pitchFamily="18" charset="0"/>
              </a:rPr>
              <a:t>The provincial </a:t>
            </a:r>
            <a:r>
              <a:rPr lang="en-US" b="1" dirty="0">
                <a:solidFill>
                  <a:schemeClr val="tx1"/>
                </a:solidFill>
                <a:latin typeface="Times New Roman" panose="02020603050405020304" pitchFamily="18" charset="0"/>
                <a:cs typeface="Times New Roman" panose="02020603050405020304" pitchFamily="18" charset="0"/>
              </a:rPr>
              <a:t>Mir-</a:t>
            </a:r>
            <a:r>
              <a:rPr lang="en-US" b="1" dirty="0" err="1">
                <a:solidFill>
                  <a:schemeClr val="tx1"/>
                </a:solidFill>
                <a:latin typeface="Times New Roman" panose="02020603050405020304" pitchFamily="18" charset="0"/>
                <a:cs typeface="Times New Roman" panose="02020603050405020304" pitchFamily="18" charset="0"/>
              </a:rPr>
              <a:t>bahr</a:t>
            </a:r>
            <a:r>
              <a:rPr lang="en-US" b="1" dirty="0">
                <a:solidFill>
                  <a:schemeClr val="tx1"/>
                </a:solidFill>
                <a:latin typeface="Times New Roman" panose="02020603050405020304" pitchFamily="18" charset="0"/>
                <a:cs typeface="Times New Roman" panose="02020603050405020304" pitchFamily="18" charset="0"/>
              </a:rPr>
              <a:t>,</a:t>
            </a:r>
            <a:r>
              <a:rPr lang="en-US" dirty="0">
                <a:solidFill>
                  <a:schemeClr val="tx1"/>
                </a:solidFill>
                <a:latin typeface="Times New Roman" panose="02020603050405020304" pitchFamily="18" charset="0"/>
                <a:cs typeface="Times New Roman" panose="02020603050405020304" pitchFamily="18" charset="0"/>
              </a:rPr>
              <a:t> had to maintain the river and sea ports in good condition, to guard and supervise river communications. The Mir-</a:t>
            </a:r>
            <a:r>
              <a:rPr lang="en-US" dirty="0" err="1">
                <a:solidFill>
                  <a:schemeClr val="tx1"/>
                </a:solidFill>
                <a:latin typeface="Times New Roman" panose="02020603050405020304" pitchFamily="18" charset="0"/>
                <a:cs typeface="Times New Roman" panose="02020603050405020304" pitchFamily="18" charset="0"/>
              </a:rPr>
              <a:t>bahr</a:t>
            </a:r>
            <a:r>
              <a:rPr lang="en-US" dirty="0">
                <a:solidFill>
                  <a:schemeClr val="tx1"/>
                </a:solidFill>
                <a:latin typeface="Times New Roman" panose="02020603050405020304" pitchFamily="18" charset="0"/>
                <a:cs typeface="Times New Roman" panose="02020603050405020304" pitchFamily="18" charset="0"/>
              </a:rPr>
              <a:t> was often required to assist the Subahdar and the Bakhshi by providing with his fleet. </a:t>
            </a:r>
          </a:p>
          <a:p>
            <a:pPr marL="749300" indent="-482600" algn="just">
              <a:buFont typeface="Wingdings" pitchFamily="2" charset="2"/>
              <a:buChar char="q"/>
            </a:pPr>
            <a:r>
              <a:rPr lang="en-US" dirty="0">
                <a:solidFill>
                  <a:schemeClr val="tx1"/>
                </a:solidFill>
                <a:latin typeface="Times New Roman" panose="02020603050405020304" pitchFamily="18" charset="0"/>
                <a:cs typeface="Times New Roman" panose="02020603050405020304" pitchFamily="18" charset="0"/>
              </a:rPr>
              <a:t>The </a:t>
            </a:r>
            <a:r>
              <a:rPr lang="en-US" b="1" dirty="0">
                <a:solidFill>
                  <a:schemeClr val="tx1"/>
                </a:solidFill>
                <a:latin typeface="Times New Roman" panose="02020603050405020304" pitchFamily="18" charset="0"/>
                <a:cs typeface="Times New Roman" panose="02020603050405020304" pitchFamily="18" charset="0"/>
              </a:rPr>
              <a:t>Waqianavis</a:t>
            </a:r>
            <a:r>
              <a:rPr lang="en-US" dirty="0">
                <a:solidFill>
                  <a:schemeClr val="tx1"/>
                </a:solidFill>
                <a:latin typeface="Times New Roman" panose="02020603050405020304" pitchFamily="18" charset="0"/>
                <a:cs typeface="Times New Roman" panose="02020603050405020304" pitchFamily="18" charset="0"/>
              </a:rPr>
              <a:t> used to keep the central authority informed about happenings in the province. Assisted by a number of secret reporters (</a:t>
            </a:r>
            <a:r>
              <a:rPr lang="en-US" dirty="0" err="1">
                <a:solidFill>
                  <a:schemeClr val="tx1"/>
                </a:solidFill>
                <a:latin typeface="Times New Roman" panose="02020603050405020304" pitchFamily="18" charset="0"/>
                <a:cs typeface="Times New Roman" panose="02020603050405020304" pitchFamily="18" charset="0"/>
              </a:rPr>
              <a:t>Sawanihnavis</a:t>
            </a:r>
            <a:r>
              <a:rPr lang="en-US" dirty="0">
                <a:solidFill>
                  <a:schemeClr val="tx1"/>
                </a:solidFill>
                <a:latin typeface="Times New Roman" panose="02020603050405020304" pitchFamily="18" charset="0"/>
                <a:cs typeface="Times New Roman" panose="02020603050405020304" pitchFamily="18" charset="0"/>
              </a:rPr>
              <a:t>), Waqianavis used to send intelligence reports to the </a:t>
            </a:r>
            <a:r>
              <a:rPr lang="en-US" dirty="0" err="1">
                <a:solidFill>
                  <a:schemeClr val="tx1"/>
                </a:solidFill>
                <a:latin typeface="Times New Roman" panose="02020603050405020304" pitchFamily="18" charset="0"/>
                <a:cs typeface="Times New Roman" panose="02020603050405020304" pitchFamily="18" charset="0"/>
              </a:rPr>
              <a:t>centre</a:t>
            </a:r>
            <a:r>
              <a:rPr lang="en-US" dirty="0">
                <a:solidFill>
                  <a:schemeClr val="tx1"/>
                </a:solidFill>
                <a:latin typeface="Times New Roman" panose="02020603050405020304" pitchFamily="18" charset="0"/>
                <a:cs typeface="Times New Roman" panose="02020603050405020304" pitchFamily="18" charset="0"/>
              </a:rPr>
              <a:t>. </a:t>
            </a:r>
          </a:p>
          <a:p>
            <a:pPr marL="749300" indent="-482600" algn="just">
              <a:buFont typeface="Wingdings" pitchFamily="2" charset="2"/>
              <a:buChar char="q"/>
            </a:pPr>
            <a:endParaRPr lang="en-US" dirty="0"/>
          </a:p>
          <a:p>
            <a:endParaRPr lang="en-US" dirty="0"/>
          </a:p>
        </p:txBody>
      </p:sp>
      <p:sp>
        <p:nvSpPr>
          <p:cNvPr id="6" name="Title 1">
            <a:extLst>
              <a:ext uri="{FF2B5EF4-FFF2-40B4-BE49-F238E27FC236}">
                <a16:creationId xmlns:a16="http://schemas.microsoft.com/office/drawing/2014/main" xmlns="" id="{64A29FD6-405F-564E-B1E6-1BAAFDB69067}"/>
              </a:ext>
            </a:extLst>
          </p:cNvPr>
          <p:cNvSpPr>
            <a:spLocks noGrp="1"/>
          </p:cNvSpPr>
          <p:nvPr>
            <p:ph type="title"/>
          </p:nvPr>
        </p:nvSpPr>
        <p:spPr>
          <a:xfrm>
            <a:off x="677334" y="990600"/>
            <a:ext cx="8596668" cy="619760"/>
          </a:xfrm>
        </p:spPr>
        <p:txBody>
          <a:bodyPr>
            <a:norm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ADMINISTRATION – SUBAH</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6449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7652669B-CDA5-8044-8381-5E1F26ABBED5}"/>
              </a:ext>
            </a:extLst>
          </p:cNvPr>
          <p:cNvSpPr>
            <a:spLocks noGrp="1"/>
          </p:cNvSpPr>
          <p:nvPr>
            <p:ph type="title"/>
          </p:nvPr>
        </p:nvSpPr>
        <p:spPr>
          <a:xfrm>
            <a:off x="1097280" y="990600"/>
            <a:ext cx="10058400" cy="619760"/>
          </a:xfrm>
        </p:spPr>
        <p:txBody>
          <a:bodyPr>
            <a:normAutofit/>
          </a:bodyPr>
          <a:lstStyle/>
          <a:p>
            <a:pPr algn="ctr"/>
            <a:r>
              <a:rPr lang="en-US" sz="3200" b="1" dirty="0">
                <a:solidFill>
                  <a:srgbClr val="C00000"/>
                </a:solidFill>
                <a:latin typeface="Times New Roman" pitchFamily="18" charset="0"/>
                <a:cs typeface="Times New Roman" pitchFamily="18" charset="0"/>
              </a:rPr>
              <a:t>Administration – Mughal Period</a:t>
            </a:r>
          </a:p>
        </p:txBody>
      </p:sp>
      <p:sp>
        <p:nvSpPr>
          <p:cNvPr id="3" name="Content Placeholder 2">
            <a:extLst>
              <a:ext uri="{FF2B5EF4-FFF2-40B4-BE49-F238E27FC236}">
                <a16:creationId xmlns:a16="http://schemas.microsoft.com/office/drawing/2014/main" xmlns="" id="{7D379278-E9F0-9A44-8A67-F31F558A7E23}"/>
              </a:ext>
            </a:extLst>
          </p:cNvPr>
          <p:cNvSpPr>
            <a:spLocks noGrp="1"/>
          </p:cNvSpPr>
          <p:nvPr>
            <p:ph idx="1"/>
          </p:nvPr>
        </p:nvSpPr>
        <p:spPr>
          <a:xfrm>
            <a:off x="401782" y="1845734"/>
            <a:ext cx="8769927" cy="3907366"/>
          </a:xfrm>
        </p:spPr>
        <p:txBody>
          <a:bodyPr>
            <a:normAutofit/>
          </a:bodyPr>
          <a:lstStyle/>
          <a:p>
            <a:pPr marL="482600" indent="-355600" algn="just">
              <a:buFont typeface="Wingdings" pitchFamily="2" charset="2"/>
              <a:buChar char="q"/>
            </a:pPr>
            <a:r>
              <a:rPr lang="en-US" dirty="0">
                <a:solidFill>
                  <a:schemeClr val="tx1"/>
                </a:solidFill>
                <a:latin typeface="Times New Roman" pitchFamily="18" charset="0"/>
                <a:cs typeface="Times New Roman" pitchFamily="18" charset="0"/>
              </a:rPr>
              <a:t>No account of the administrative history of medieval Bengal would be complete without reference to the salient features of the revenue system. Based on local tradition and the revenue system developed by the </a:t>
            </a:r>
            <a:r>
              <a:rPr lang="en-US" dirty="0" err="1">
                <a:solidFill>
                  <a:schemeClr val="tx1"/>
                </a:solidFill>
                <a:latin typeface="Times New Roman" pitchFamily="18" charset="0"/>
                <a:cs typeface="Times New Roman" pitchFamily="18" charset="0"/>
              </a:rPr>
              <a:t>Sultani</a:t>
            </a:r>
            <a:r>
              <a:rPr lang="en-US" dirty="0">
                <a:solidFill>
                  <a:schemeClr val="tx1"/>
                </a:solidFill>
                <a:latin typeface="Times New Roman" pitchFamily="18" charset="0"/>
                <a:cs typeface="Times New Roman" pitchFamily="18" charset="0"/>
              </a:rPr>
              <a:t> administration, the Mughals built up a comprehensive system. Since the land was the mainstay of the Mughal economy, as in past regimes, agrarian matters got the proper attention of rulers. Realizing that the prosperity of the country depended on the well-being of peasants, the rulers took great care in protecting the interests of cultivators and encouraged them to bring more land under cultivation. </a:t>
            </a:r>
          </a:p>
        </p:txBody>
      </p:sp>
    </p:spTree>
    <p:extLst>
      <p:ext uri="{BB962C8B-B14F-4D97-AF65-F5344CB8AC3E}">
        <p14:creationId xmlns:p14="http://schemas.microsoft.com/office/powerpoint/2010/main" val="3490566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606DA1-C9C6-A14E-AB46-8F29F5080301}"/>
              </a:ext>
            </a:extLst>
          </p:cNvPr>
          <p:cNvSpPr>
            <a:spLocks noGrp="1"/>
          </p:cNvSpPr>
          <p:nvPr>
            <p:ph type="title"/>
          </p:nvPr>
        </p:nvSpPr>
        <p:spPr>
          <a:xfrm>
            <a:off x="484909" y="814039"/>
            <a:ext cx="8506691" cy="890070"/>
          </a:xfrm>
        </p:spPr>
        <p:txBody>
          <a:bodyPr>
            <a:normAutofit fontScale="90000"/>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SIGNIFICANCE/IMPORTANCE OF MUGHAL RULE IN BENGAL </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8F6D5080-A68A-1449-A2B9-0E5303527323}"/>
              </a:ext>
            </a:extLst>
          </p:cNvPr>
          <p:cNvSpPr>
            <a:spLocks noGrp="1"/>
          </p:cNvSpPr>
          <p:nvPr>
            <p:ph idx="1"/>
          </p:nvPr>
        </p:nvSpPr>
        <p:spPr>
          <a:xfrm>
            <a:off x="484909" y="1845734"/>
            <a:ext cx="8506691" cy="4453466"/>
          </a:xfrm>
        </p:spPr>
        <p:txBody>
          <a:bodyPr/>
          <a:lstStyle/>
          <a:p>
            <a:pPr algn="just"/>
            <a:r>
              <a:rPr lang="en-US" i="1" dirty="0">
                <a:solidFill>
                  <a:schemeClr val="tx1"/>
                </a:solidFill>
                <a:latin typeface="Times New Roman" panose="02020603050405020304" pitchFamily="18" charset="0"/>
                <a:cs typeface="Times New Roman" panose="02020603050405020304" pitchFamily="18" charset="0"/>
              </a:rPr>
              <a:t>The period of imperial Mughal rule over Bengal witnessed the working of certain new forces which have completely transformed Bengali life and thought and whose influence is still operating in the province. Here is the several contributions that they have made: </a:t>
            </a:r>
          </a:p>
          <a:p>
            <a:pPr marL="622300" indent="-355600" algn="just">
              <a:buFont typeface="Wingdings" pitchFamily="2" charset="2"/>
              <a:buChar char="q"/>
            </a:pPr>
            <a:r>
              <a:rPr lang="en-US" b="1" dirty="0">
                <a:solidFill>
                  <a:schemeClr val="tx1"/>
                </a:solidFill>
                <a:latin typeface="Times New Roman" panose="02020603050405020304" pitchFamily="18" charset="0"/>
                <a:cs typeface="Times New Roman" panose="02020603050405020304" pitchFamily="18" charset="0"/>
              </a:rPr>
              <a:t>International Connections: </a:t>
            </a:r>
            <a:r>
              <a:rPr lang="en-US" dirty="0">
                <a:solidFill>
                  <a:schemeClr val="tx1"/>
                </a:solidFill>
                <a:latin typeface="Times New Roman" panose="02020603050405020304" pitchFamily="18" charset="0"/>
                <a:cs typeface="Times New Roman" panose="02020603050405020304" pitchFamily="18" charset="0"/>
              </a:rPr>
              <a:t>In the Sultanate, Bengal’s cultural contact with the outside Muslim world was limited chiefly to Makkah and </a:t>
            </a:r>
            <a:r>
              <a:rPr lang="en-US" dirty="0" err="1">
                <a:solidFill>
                  <a:schemeClr val="tx1"/>
                </a:solidFill>
                <a:latin typeface="Times New Roman" panose="02020603050405020304" pitchFamily="18" charset="0"/>
                <a:cs typeface="Times New Roman" panose="02020603050405020304" pitchFamily="18" charset="0"/>
              </a:rPr>
              <a:t>Madina</a:t>
            </a:r>
            <a:r>
              <a:rPr lang="en-US" dirty="0">
                <a:solidFill>
                  <a:schemeClr val="tx1"/>
                </a:solidFill>
                <a:latin typeface="Times New Roman" panose="02020603050405020304" pitchFamily="18" charset="0"/>
                <a:cs typeface="Times New Roman" panose="02020603050405020304" pitchFamily="18" charset="0"/>
              </a:rPr>
              <a:t>. In the Mughal period, such connections, particularly with Arabia, Iran and Turkey, increased largely.</a:t>
            </a:r>
          </a:p>
          <a:p>
            <a:pPr marL="622300" indent="-355600" algn="just">
              <a:buFont typeface="Wingdings" pitchFamily="2" charset="2"/>
              <a:buChar char="q"/>
            </a:pPr>
            <a:r>
              <a:rPr lang="en-US" b="1" dirty="0">
                <a:solidFill>
                  <a:schemeClr val="tx1"/>
                </a:solidFill>
                <a:latin typeface="Times New Roman" panose="02020603050405020304" pitchFamily="18" charset="0"/>
                <a:cs typeface="Times New Roman" panose="02020603050405020304" pitchFamily="18" charset="0"/>
              </a:rPr>
              <a:t>Educational significance: </a:t>
            </a:r>
            <a:r>
              <a:rPr lang="en-US" dirty="0">
                <a:solidFill>
                  <a:schemeClr val="tx1"/>
                </a:solidFill>
                <a:latin typeface="Times New Roman" panose="02020603050405020304" pitchFamily="18" charset="0"/>
                <a:cs typeface="Times New Roman" panose="02020603050405020304" pitchFamily="18" charset="0"/>
              </a:rPr>
              <a:t>The Mughal emperors were learned and liberal and possessed high moral principles. The high officers, like Wazir, Subahdar and Diwan etc., were also very learned and cultural people. They set examples of etiquette, tradition and polished manner to be emulated by others. The </a:t>
            </a:r>
            <a:r>
              <a:rPr lang="en-US" dirty="0" err="1">
                <a:solidFill>
                  <a:schemeClr val="tx1"/>
                </a:solidFill>
                <a:latin typeface="Times New Roman" panose="02020603050405020304" pitchFamily="18" charset="0"/>
                <a:cs typeface="Times New Roman" panose="02020603050405020304" pitchFamily="18" charset="0"/>
              </a:rPr>
              <a:t>Subahdars</a:t>
            </a:r>
            <a:r>
              <a:rPr lang="en-US" dirty="0">
                <a:solidFill>
                  <a:schemeClr val="tx1"/>
                </a:solidFill>
                <a:latin typeface="Times New Roman" panose="02020603050405020304" pitchFamily="18" charset="0"/>
                <a:cs typeface="Times New Roman" panose="02020603050405020304" pitchFamily="18" charset="0"/>
              </a:rPr>
              <a:t> maintained libraries in their residences and got books on history, philosophy, science and belles letters copied by calligraphists. </a:t>
            </a:r>
          </a:p>
        </p:txBody>
      </p:sp>
    </p:spTree>
    <p:extLst>
      <p:ext uri="{BB962C8B-B14F-4D97-AF65-F5344CB8AC3E}">
        <p14:creationId xmlns:p14="http://schemas.microsoft.com/office/powerpoint/2010/main" val="3732466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D62D08C-7F0F-F047-8AC2-1E1864C537B4}"/>
              </a:ext>
            </a:extLst>
          </p:cNvPr>
          <p:cNvSpPr>
            <a:spLocks noGrp="1"/>
          </p:cNvSpPr>
          <p:nvPr>
            <p:ph idx="1"/>
          </p:nvPr>
        </p:nvSpPr>
        <p:spPr>
          <a:xfrm>
            <a:off x="471056" y="1845734"/>
            <a:ext cx="8839200" cy="4428066"/>
          </a:xfrm>
        </p:spPr>
        <p:txBody>
          <a:bodyPr>
            <a:normAutofit/>
          </a:bodyPr>
          <a:lstStyle/>
          <a:p>
            <a:pPr marL="711200" indent="-406400" algn="just">
              <a:buFont typeface="Wingdings" pitchFamily="2" charset="2"/>
              <a:buChar char="q"/>
            </a:pPr>
            <a:r>
              <a:rPr lang="en-US" b="1" dirty="0">
                <a:latin typeface="Times New Roman" panose="02020603050405020304" pitchFamily="18" charset="0"/>
                <a:cs typeface="Times New Roman" panose="02020603050405020304" pitchFamily="18" charset="0"/>
              </a:rPr>
              <a:t>Contributions in literature: </a:t>
            </a:r>
            <a:r>
              <a:rPr lang="en-US" dirty="0">
                <a:latin typeface="Times New Roman" panose="02020603050405020304" pitchFamily="18" charset="0"/>
                <a:cs typeface="Times New Roman" panose="02020603050405020304" pitchFamily="18" charset="0"/>
              </a:rPr>
              <a:t>Contemporary Hindu literature composed by The Hindus was religion-based. But being influenced by Persian literature, poems dealing with love stories of men and women began to be the theme of Bengali literature. Persian literary works, particularly romantic stories, were translated into Bengali. Side by side, Bengali literature was also influenced by Hindi-Awadhi poetical works. </a:t>
            </a:r>
          </a:p>
          <a:p>
            <a:pPr marL="711200" indent="-406400" algn="just">
              <a:buFont typeface="Wingdings" pitchFamily="2" charset="2"/>
              <a:buChar char="q"/>
            </a:pPr>
            <a:r>
              <a:rPr lang="en-US" b="1" dirty="0">
                <a:latin typeface="Times New Roman" panose="02020603050405020304" pitchFamily="18" charset="0"/>
                <a:cs typeface="Times New Roman" panose="02020603050405020304" pitchFamily="18" charset="0"/>
              </a:rPr>
              <a:t>Cultural significance: </a:t>
            </a:r>
            <a:r>
              <a:rPr lang="en-US" dirty="0">
                <a:latin typeface="Times New Roman" panose="02020603050405020304" pitchFamily="18" charset="0"/>
                <a:cs typeface="Times New Roman" panose="02020603050405020304" pitchFamily="18" charset="0"/>
              </a:rPr>
              <a:t>Persian influenced the Bengali language and literature in a great way. Many Persian words entered the Bengali vocabulary. Many such words are still found not only in literature but also in the court circle and the day-to-day use of people. </a:t>
            </a:r>
          </a:p>
          <a:p>
            <a:pPr marL="711200" indent="-406400" algn="just">
              <a:buFont typeface="Wingdings" pitchFamily="2" charset="2"/>
              <a:buChar char="q"/>
            </a:pPr>
            <a:r>
              <a:rPr lang="en-US" b="1" dirty="0">
                <a:latin typeface="Times New Roman" panose="02020603050405020304" pitchFamily="18" charset="0"/>
                <a:cs typeface="Times New Roman" panose="02020603050405020304" pitchFamily="18" charset="0"/>
              </a:rPr>
              <a:t>Employment opportunities: </a:t>
            </a:r>
            <a:r>
              <a:rPr lang="en-US" dirty="0">
                <a:latin typeface="Times New Roman" panose="02020603050405020304" pitchFamily="18" charset="0"/>
                <a:cs typeface="Times New Roman" panose="02020603050405020304" pitchFamily="18" charset="0"/>
              </a:rPr>
              <a:t>Though the Muslims came to Bengal from the outside from the beginning, with the consolidation of Mughal authority, there was peace and prospects of employment opportunities increased. So scholarly Muslims like the </a:t>
            </a:r>
            <a:r>
              <a:rPr lang="en-US" dirty="0" err="1">
                <a:latin typeface="Times New Roman" panose="02020603050405020304" pitchFamily="18" charset="0"/>
                <a:cs typeface="Times New Roman" panose="02020603050405020304" pitchFamily="18" charset="0"/>
              </a:rPr>
              <a:t>Ulemas</a:t>
            </a:r>
            <a:r>
              <a:rPr lang="en-US" dirty="0">
                <a:latin typeface="Times New Roman" panose="02020603050405020304" pitchFamily="18" charset="0"/>
                <a:cs typeface="Times New Roman" panose="02020603050405020304" pitchFamily="18" charset="0"/>
              </a:rPr>
              <a:t>, Sufis, Teachers, Poets and Physicians came to Bengal in large numbers.</a:t>
            </a:r>
          </a:p>
        </p:txBody>
      </p:sp>
      <p:sp>
        <p:nvSpPr>
          <p:cNvPr id="4" name="Title 1">
            <a:extLst>
              <a:ext uri="{FF2B5EF4-FFF2-40B4-BE49-F238E27FC236}">
                <a16:creationId xmlns:a16="http://schemas.microsoft.com/office/drawing/2014/main" xmlns="" id="{118EAF6D-7325-F84E-8350-1BE193B5D1DC}"/>
              </a:ext>
            </a:extLst>
          </p:cNvPr>
          <p:cNvSpPr>
            <a:spLocks noGrp="1"/>
          </p:cNvSpPr>
          <p:nvPr>
            <p:ph type="title"/>
          </p:nvPr>
        </p:nvSpPr>
        <p:spPr>
          <a:xfrm>
            <a:off x="471056" y="814038"/>
            <a:ext cx="8839200" cy="1031695"/>
          </a:xfrm>
        </p:spPr>
        <p:txBody>
          <a:bodyPr>
            <a:normAutofit fontScale="90000"/>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SIGNIFICANCE/IMPORTANCE OF MUGHAL RULE IN BENGAL </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4569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0DF5838-A696-DF44-95EA-2147820343A6}"/>
              </a:ext>
            </a:extLst>
          </p:cNvPr>
          <p:cNvSpPr>
            <a:spLocks noGrp="1"/>
          </p:cNvSpPr>
          <p:nvPr>
            <p:ph idx="1"/>
          </p:nvPr>
        </p:nvSpPr>
        <p:spPr/>
        <p:txBody>
          <a:bodyPr/>
          <a:lstStyle/>
          <a:p>
            <a:pPr marL="660400" lvl="0" indent="-393700" algn="just">
              <a:buFont typeface="Wingdings" pitchFamily="2" charset="2"/>
              <a:buChar char="q"/>
            </a:pPr>
            <a:r>
              <a:rPr lang="en-US" b="1" dirty="0">
                <a:latin typeface="Times New Roman" panose="02020603050405020304" pitchFamily="18" charset="0"/>
                <a:cs typeface="Times New Roman" panose="02020603050405020304" pitchFamily="18" charset="0"/>
              </a:rPr>
              <a:t>Religious significance: </a:t>
            </a:r>
            <a:r>
              <a:rPr lang="en-US" dirty="0">
                <a:latin typeface="Times New Roman" panose="02020603050405020304" pitchFamily="18" charset="0"/>
                <a:cs typeface="Times New Roman" panose="02020603050405020304" pitchFamily="18" charset="0"/>
              </a:rPr>
              <a:t>As the Mughals were liberal in religious matters, the non-Muslims could also practice their religion freely without interference. Besides, the lower-class non-Muslims accepted Islam either for mundane reasons, like gaining </a:t>
            </a:r>
            <a:r>
              <a:rPr lang="en-US" dirty="0" err="1">
                <a:latin typeface="Times New Roman" panose="02020603050405020304" pitchFamily="18" charset="0"/>
                <a:cs typeface="Times New Roman" panose="02020603050405020304" pitchFamily="18" charset="0"/>
              </a:rPr>
              <a:t>favours</a:t>
            </a:r>
            <a:r>
              <a:rPr lang="en-US" dirty="0">
                <a:latin typeface="Times New Roman" panose="02020603050405020304" pitchFamily="18" charset="0"/>
                <a:cs typeface="Times New Roman" panose="02020603050405020304" pitchFamily="18" charset="0"/>
              </a:rPr>
              <a:t> from the rulers or getting state services, or the teachings of Islam attracted them. </a:t>
            </a:r>
          </a:p>
          <a:p>
            <a:pPr marL="660400" lvl="0" indent="-393700" algn="just">
              <a:buFont typeface="Wingdings" pitchFamily="2" charset="2"/>
              <a:buChar char="q"/>
            </a:pPr>
            <a:r>
              <a:rPr lang="en-US" b="1" dirty="0">
                <a:latin typeface="Times New Roman" panose="02020603050405020304" pitchFamily="18" charset="0"/>
                <a:cs typeface="Times New Roman" panose="02020603050405020304" pitchFamily="18" charset="0"/>
              </a:rPr>
              <a:t>Administrative significance: </a:t>
            </a:r>
            <a:r>
              <a:rPr lang="en-US" dirty="0">
                <a:latin typeface="Times New Roman" panose="02020603050405020304" pitchFamily="18" charset="0"/>
                <a:cs typeface="Times New Roman" panose="02020603050405020304" pitchFamily="18" charset="0"/>
              </a:rPr>
              <a:t>The Mughal administrative and revenue system was so well thought out and well planned. During this period, one administration, one law, one official language, a uniform official cadre and uniform currency. Mughals established peace, good government and discipline. They freed the people from the oppression of the pirates</a:t>
            </a:r>
            <a:r>
              <a:rPr lang="en-US" dirty="0"/>
              <a:t>.  </a:t>
            </a:r>
          </a:p>
          <a:p>
            <a:pPr marL="0" indent="0">
              <a:buNone/>
            </a:pPr>
            <a:endParaRPr lang="en-US" dirty="0"/>
          </a:p>
        </p:txBody>
      </p:sp>
      <p:sp>
        <p:nvSpPr>
          <p:cNvPr id="4" name="Title 1">
            <a:extLst>
              <a:ext uri="{FF2B5EF4-FFF2-40B4-BE49-F238E27FC236}">
                <a16:creationId xmlns:a16="http://schemas.microsoft.com/office/drawing/2014/main" xmlns="" id="{9F01ACE3-5611-6C4E-87D2-242F263481DD}"/>
              </a:ext>
            </a:extLst>
          </p:cNvPr>
          <p:cNvSpPr>
            <a:spLocks noGrp="1"/>
          </p:cNvSpPr>
          <p:nvPr>
            <p:ph type="title"/>
          </p:nvPr>
        </p:nvSpPr>
        <p:spPr>
          <a:xfrm>
            <a:off x="554182" y="814038"/>
            <a:ext cx="8719820" cy="1014761"/>
          </a:xfrm>
        </p:spPr>
        <p:txBody>
          <a:bodyPr>
            <a:normAutofit fontScale="90000"/>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SIGNIFICANCE/IMPORTANCE OF MUGHAL RULE IN BENGAL </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8213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79913" y="2274661"/>
            <a:ext cx="3492500" cy="2324100"/>
          </a:xfrm>
        </p:spPr>
      </p:pic>
    </p:spTree>
    <p:extLst>
      <p:ext uri="{BB962C8B-B14F-4D97-AF65-F5344CB8AC3E}">
        <p14:creationId xmlns:p14="http://schemas.microsoft.com/office/powerpoint/2010/main" val="2288343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CE8A1D-9626-D84E-B5A5-B2D374410246}"/>
              </a:ext>
            </a:extLst>
          </p:cNvPr>
          <p:cNvSpPr>
            <a:spLocks noGrp="1"/>
          </p:cNvSpPr>
          <p:nvPr>
            <p:ph type="title"/>
          </p:nvPr>
        </p:nvSpPr>
        <p:spPr>
          <a:xfrm>
            <a:off x="1097280" y="914400"/>
            <a:ext cx="8143702" cy="822960"/>
          </a:xfrm>
        </p:spPr>
        <p:txBody>
          <a:bodyPr>
            <a:normAutofit/>
          </a:bodyPr>
          <a:lstStyle/>
          <a:p>
            <a:pPr algn="ctr"/>
            <a:r>
              <a:rPr lang="en-US" sz="3200" b="1" dirty="0" smtClean="0">
                <a:solidFill>
                  <a:srgbClr val="C00000"/>
                </a:solidFill>
                <a:latin typeface="Times New Roman" pitchFamily="18" charset="0"/>
                <a:cs typeface="Times New Roman" pitchFamily="18" charset="0"/>
              </a:rPr>
              <a:t>BENGAL UNDER THE MUGHALS</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63423820-16D5-0940-BBEB-0ED72A3EE943}"/>
              </a:ext>
            </a:extLst>
          </p:cNvPr>
          <p:cNvSpPr>
            <a:spLocks noGrp="1"/>
          </p:cNvSpPr>
          <p:nvPr>
            <p:ph idx="1"/>
          </p:nvPr>
        </p:nvSpPr>
        <p:spPr>
          <a:xfrm>
            <a:off x="401782" y="1845734"/>
            <a:ext cx="5112327" cy="3978760"/>
          </a:xfrm>
        </p:spPr>
        <p:txBody>
          <a:bodyPr>
            <a:normAutofit fontScale="85000" lnSpcReduction="10000"/>
          </a:bodyPr>
          <a:lstStyle/>
          <a:p>
            <a:pPr marL="533400" indent="-533400" algn="just">
              <a:buFont typeface="Wingdings" pitchFamily="2" charset="2"/>
              <a:buChar char="q"/>
            </a:pPr>
            <a:r>
              <a:rPr lang="en-US" dirty="0">
                <a:solidFill>
                  <a:schemeClr val="tx1"/>
                </a:solidFill>
                <a:latin typeface="Times New Roman" pitchFamily="18" charset="0"/>
                <a:cs typeface="Times New Roman" pitchFamily="18" charset="0"/>
              </a:rPr>
              <a:t>The Muslim rule in Bengal continued for five centuries and a half. Muslim rule began in 1204, through the conquest of Bakhtiyar </a:t>
            </a:r>
            <a:r>
              <a:rPr lang="en-US" dirty="0" err="1">
                <a:solidFill>
                  <a:schemeClr val="tx1"/>
                </a:solidFill>
                <a:latin typeface="Times New Roman" pitchFamily="18" charset="0"/>
                <a:cs typeface="Times New Roman" pitchFamily="18" charset="0"/>
              </a:rPr>
              <a:t>Khalji</a:t>
            </a:r>
            <a:r>
              <a:rPr lang="en-US" dirty="0">
                <a:solidFill>
                  <a:schemeClr val="tx1"/>
                </a:solidFill>
                <a:latin typeface="Times New Roman" pitchFamily="18" charset="0"/>
                <a:cs typeface="Times New Roman" pitchFamily="18" charset="0"/>
              </a:rPr>
              <a:t>. The period ended in 1757 after the battle of Plassey. After the battle, the British East India Company became the controlling power in Bengal’s politics and administration. </a:t>
            </a:r>
          </a:p>
          <a:p>
            <a:pPr marL="533400" indent="-533400" algn="just">
              <a:buFont typeface="Wingdings" pitchFamily="2" charset="2"/>
              <a:buChar char="q"/>
            </a:pPr>
            <a:r>
              <a:rPr lang="en-US" dirty="0">
                <a:solidFill>
                  <a:schemeClr val="tx1"/>
                </a:solidFill>
                <a:latin typeface="Times New Roman" pitchFamily="18" charset="0"/>
                <a:cs typeface="Times New Roman" pitchFamily="18" charset="0"/>
              </a:rPr>
              <a:t>The period of Muslim rule is divided into two phases – Sultanate and Mughal. The sultanate period ended in 1576 when the last Afghan Sultan </a:t>
            </a:r>
            <a:r>
              <a:rPr lang="en-US" dirty="0" err="1">
                <a:solidFill>
                  <a:schemeClr val="tx1"/>
                </a:solidFill>
                <a:latin typeface="Times New Roman" pitchFamily="18" charset="0"/>
                <a:cs typeface="Times New Roman" pitchFamily="18" charset="0"/>
              </a:rPr>
              <a:t>Daud</a:t>
            </a:r>
            <a:r>
              <a:rPr lang="en-US" dirty="0">
                <a:solidFill>
                  <a:schemeClr val="tx1"/>
                </a:solidFill>
                <a:latin typeface="Times New Roman" pitchFamily="18" charset="0"/>
                <a:cs typeface="Times New Roman" pitchFamily="18" charset="0"/>
              </a:rPr>
              <a:t> Khan </a:t>
            </a:r>
            <a:r>
              <a:rPr lang="en-US" dirty="0" err="1">
                <a:solidFill>
                  <a:schemeClr val="tx1"/>
                </a:solidFill>
                <a:latin typeface="Times New Roman" pitchFamily="18" charset="0"/>
                <a:cs typeface="Times New Roman" pitchFamily="18" charset="0"/>
              </a:rPr>
              <a:t>Karrani</a:t>
            </a:r>
            <a:r>
              <a:rPr lang="en-US" dirty="0">
                <a:solidFill>
                  <a:schemeClr val="tx1"/>
                </a:solidFill>
                <a:latin typeface="Times New Roman" pitchFamily="18" charset="0"/>
                <a:cs typeface="Times New Roman" pitchFamily="18" charset="0"/>
              </a:rPr>
              <a:t> was defeated in the battle of </a:t>
            </a:r>
            <a:r>
              <a:rPr lang="en-US" dirty="0" err="1">
                <a:solidFill>
                  <a:schemeClr val="tx1"/>
                </a:solidFill>
                <a:latin typeface="Times New Roman" pitchFamily="18" charset="0"/>
                <a:cs typeface="Times New Roman" pitchFamily="18" charset="0"/>
              </a:rPr>
              <a:t>Rajmahal</a:t>
            </a:r>
            <a:r>
              <a:rPr lang="en-US" dirty="0">
                <a:solidFill>
                  <a:schemeClr val="tx1"/>
                </a:solidFill>
                <a:latin typeface="Times New Roman" pitchFamily="18" charset="0"/>
                <a:cs typeface="Times New Roman" pitchFamily="18" charset="0"/>
              </a:rPr>
              <a:t> by Khan Jahan, the general of great Mughal emperor Akbar. </a:t>
            </a:r>
          </a:p>
          <a:p>
            <a:pPr marL="533400" indent="-533400" algn="just">
              <a:buFont typeface="Wingdings" pitchFamily="2" charset="2"/>
              <a:buChar char="q"/>
            </a:pPr>
            <a:r>
              <a:rPr lang="en-US" dirty="0">
                <a:solidFill>
                  <a:schemeClr val="tx1"/>
                </a:solidFill>
                <a:latin typeface="Times New Roman" pitchFamily="18" charset="0"/>
                <a:cs typeface="Times New Roman" pitchFamily="18" charset="0"/>
              </a:rPr>
              <a:t>The Mughal army controlled and established authority over a small portion surrounding the capital city named </a:t>
            </a:r>
            <a:r>
              <a:rPr lang="en-US" dirty="0" err="1">
                <a:solidFill>
                  <a:schemeClr val="tx1"/>
                </a:solidFill>
                <a:latin typeface="Times New Roman" pitchFamily="18" charset="0"/>
                <a:cs typeface="Times New Roman" pitchFamily="18" charset="0"/>
              </a:rPr>
              <a:t>Tanda</a:t>
            </a:r>
            <a:r>
              <a:rPr lang="en-US" dirty="0">
                <a:solidFill>
                  <a:schemeClr val="tx1"/>
                </a:solidFill>
                <a:latin typeface="Times New Roman" pitchFamily="18" charset="0"/>
                <a:cs typeface="Times New Roman" pitchFamily="18" charset="0"/>
              </a:rPr>
              <a:t>. They kept open and safe their supply baseline to Delhi but the rest of Bengal was controlled by independent and semi-independent military chiefs, the Afghans, Bengali </a:t>
            </a:r>
            <a:r>
              <a:rPr lang="en-US" dirty="0" err="1">
                <a:solidFill>
                  <a:schemeClr val="tx1"/>
                </a:solidFill>
                <a:latin typeface="Times New Roman" pitchFamily="18" charset="0"/>
                <a:cs typeface="Times New Roman" pitchFamily="18" charset="0"/>
              </a:rPr>
              <a:t>Bhuiyans</a:t>
            </a:r>
            <a:r>
              <a:rPr lang="en-US" dirty="0">
                <a:solidFill>
                  <a:schemeClr val="tx1"/>
                </a:solidFill>
                <a:latin typeface="Times New Roman" pitchFamily="18" charset="0"/>
                <a:cs typeface="Times New Roman" pitchFamily="18" charset="0"/>
              </a:rPr>
              <a:t> and Rajas. </a:t>
            </a:r>
            <a:endParaRPr lang="en-US" dirty="0">
              <a:solidFill>
                <a:schemeClr val="tx1"/>
              </a:solidFill>
            </a:endParaRPr>
          </a:p>
        </p:txBody>
      </p:sp>
      <p:pic>
        <p:nvPicPr>
          <p:cNvPr id="1026" name="Picture 2" descr="undefin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6510" y="1845734"/>
            <a:ext cx="3574472" cy="18949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6" name="Picture 2" descr="Formal Emergence of Bengali Year Through Emperor Akbar - Bproper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510" y="3948546"/>
            <a:ext cx="3574472" cy="18759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07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6FFCDBBB-90A8-5C48-8E89-D1C99A78DC89}"/>
              </a:ext>
            </a:extLst>
          </p:cNvPr>
          <p:cNvSpPr>
            <a:spLocks noGrp="1"/>
          </p:cNvSpPr>
          <p:nvPr>
            <p:ph type="title"/>
          </p:nvPr>
        </p:nvSpPr>
        <p:spPr>
          <a:xfrm>
            <a:off x="677334" y="914400"/>
            <a:ext cx="8596668" cy="822960"/>
          </a:xfrm>
        </p:spPr>
        <p:txBody>
          <a:bodyPr>
            <a:normAutofit/>
          </a:bodyPr>
          <a:lstStyle/>
          <a:p>
            <a:pPr algn="ctr"/>
            <a:r>
              <a:rPr lang="en-US" sz="3200" b="1" dirty="0" smtClean="0">
                <a:solidFill>
                  <a:srgbClr val="C00000"/>
                </a:solidFill>
                <a:latin typeface="Times New Roman" pitchFamily="18" charset="0"/>
                <a:cs typeface="Times New Roman" pitchFamily="18" charset="0"/>
              </a:rPr>
              <a:t>BENGAL UNDER THE MUGHALS</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09ADD155-570A-8E4D-A3B9-4EAE9A8D1389}"/>
              </a:ext>
            </a:extLst>
          </p:cNvPr>
          <p:cNvSpPr>
            <a:spLocks noGrp="1"/>
          </p:cNvSpPr>
          <p:nvPr>
            <p:ph idx="1"/>
          </p:nvPr>
        </p:nvSpPr>
        <p:spPr>
          <a:xfrm>
            <a:off x="346365" y="1737360"/>
            <a:ext cx="5306290" cy="4358640"/>
          </a:xfrm>
        </p:spPr>
        <p:txBody>
          <a:bodyPr>
            <a:normAutofit/>
          </a:bodyPr>
          <a:lstStyle/>
          <a:p>
            <a:pPr marL="533400" indent="-533400" algn="just">
              <a:buFont typeface="Wingdings" pitchFamily="2" charset="2"/>
              <a:buChar char="q"/>
            </a:pPr>
            <a:r>
              <a:rPr lang="en-US" dirty="0">
                <a:solidFill>
                  <a:schemeClr val="tx1"/>
                </a:solidFill>
                <a:latin typeface="Times New Roman" pitchFamily="18" charset="0"/>
                <a:cs typeface="Times New Roman" pitchFamily="18" charset="0"/>
              </a:rPr>
              <a:t>Akbar made strenuous efforts by sending general after general, to bring the whole of Bengal under his control but failed. His dream of conquering Bengal was fulfilled in the reign of his son Jahangir by a young, energetic </a:t>
            </a:r>
            <a:r>
              <a:rPr lang="en-US" dirty="0" err="1">
                <a:solidFill>
                  <a:schemeClr val="tx1"/>
                </a:solidFill>
                <a:latin typeface="Times New Roman" pitchFamily="18" charset="0"/>
                <a:cs typeface="Times New Roman" pitchFamily="18" charset="0"/>
              </a:rPr>
              <a:t>Subahdar</a:t>
            </a:r>
            <a:r>
              <a:rPr lang="en-US" dirty="0">
                <a:solidFill>
                  <a:schemeClr val="tx1"/>
                </a:solidFill>
                <a:latin typeface="Times New Roman" pitchFamily="18" charset="0"/>
                <a:cs typeface="Times New Roman" pitchFamily="18" charset="0"/>
              </a:rPr>
              <a:t>, Islam Khan. </a:t>
            </a:r>
          </a:p>
          <a:p>
            <a:pPr marL="533400" indent="-533400" algn="just">
              <a:buFont typeface="Wingdings" pitchFamily="2" charset="2"/>
              <a:buChar char="q"/>
            </a:pPr>
            <a:r>
              <a:rPr lang="en-US" dirty="0">
                <a:solidFill>
                  <a:schemeClr val="tx1"/>
                </a:solidFill>
                <a:latin typeface="Times New Roman" pitchFamily="18" charset="0"/>
                <a:cs typeface="Times New Roman" pitchFamily="18" charset="0"/>
              </a:rPr>
              <a:t>Jahangir’s first few years remained static in the Mughal advance to Bengal. But with the appointment of Islam Khan as </a:t>
            </a:r>
            <a:r>
              <a:rPr lang="en-US" dirty="0" err="1">
                <a:solidFill>
                  <a:schemeClr val="tx1"/>
                </a:solidFill>
                <a:latin typeface="Times New Roman" pitchFamily="18" charset="0"/>
                <a:cs typeface="Times New Roman" pitchFamily="18" charset="0"/>
              </a:rPr>
              <a:t>Subahdar</a:t>
            </a:r>
            <a:r>
              <a:rPr lang="en-US" dirty="0">
                <a:solidFill>
                  <a:schemeClr val="tx1"/>
                </a:solidFill>
                <a:latin typeface="Times New Roman" pitchFamily="18" charset="0"/>
                <a:cs typeface="Times New Roman" pitchFamily="18" charset="0"/>
              </a:rPr>
              <a:t> in 1608, the situation was completely changed. Islam Khan took the initiative to identify the weak points of Mughal emperors and the strengths of the enemies. Joining his office in the then capital </a:t>
            </a:r>
            <a:r>
              <a:rPr lang="en-US" dirty="0" err="1">
                <a:solidFill>
                  <a:schemeClr val="tx1"/>
                </a:solidFill>
                <a:latin typeface="Times New Roman" pitchFamily="18" charset="0"/>
                <a:cs typeface="Times New Roman" pitchFamily="18" charset="0"/>
              </a:rPr>
              <a:t>Rajmahal</a:t>
            </a:r>
            <a:r>
              <a:rPr lang="en-US" dirty="0">
                <a:solidFill>
                  <a:schemeClr val="tx1"/>
                </a:solidFill>
                <a:latin typeface="Times New Roman" pitchFamily="18" charset="0"/>
                <a:cs typeface="Times New Roman" pitchFamily="18" charset="0"/>
              </a:rPr>
              <a:t>, Islam Khan decided to take the following steps:</a:t>
            </a:r>
          </a:p>
        </p:txBody>
      </p:sp>
      <p:pic>
        <p:nvPicPr>
          <p:cNvPr id="2050" name="Picture 2" descr="Sarbuland Khan, Subahdar of Gujarat. | Mughal, Art, Pain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5164" y="3871679"/>
            <a:ext cx="2815127" cy="22243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2" name="Picture 4" descr="Single Leaf of a Portrait of the Emperor Jahangir | The Walters Art Muse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5164" y="1737359"/>
            <a:ext cx="2815127" cy="19895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40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885B5AA4-7BAC-AD4C-8B29-DA58B0D6D07D}"/>
              </a:ext>
            </a:extLst>
          </p:cNvPr>
          <p:cNvSpPr>
            <a:spLocks noGrp="1"/>
          </p:cNvSpPr>
          <p:nvPr>
            <p:ph type="title"/>
          </p:nvPr>
        </p:nvSpPr>
        <p:spPr>
          <a:xfrm>
            <a:off x="762000" y="914400"/>
            <a:ext cx="8492838" cy="822960"/>
          </a:xfrm>
        </p:spPr>
        <p:txBody>
          <a:bodyPr>
            <a:normAutofit/>
          </a:bodyPr>
          <a:lstStyle/>
          <a:p>
            <a:pPr algn="ctr"/>
            <a:r>
              <a:rPr lang="en-US" sz="3200" b="1" dirty="0" smtClean="0">
                <a:solidFill>
                  <a:srgbClr val="C00000"/>
                </a:solidFill>
                <a:latin typeface="Times New Roman" pitchFamily="18" charset="0"/>
                <a:cs typeface="Times New Roman" pitchFamily="18" charset="0"/>
              </a:rPr>
              <a:t>BENGAL UNDER THE MUGHALS</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64F7C103-5888-E643-A6D4-5F6918CA9311}"/>
              </a:ext>
            </a:extLst>
          </p:cNvPr>
          <p:cNvSpPr>
            <a:spLocks noGrp="1"/>
          </p:cNvSpPr>
          <p:nvPr>
            <p:ph idx="1"/>
          </p:nvPr>
        </p:nvSpPr>
        <p:spPr>
          <a:xfrm>
            <a:off x="304800" y="1737360"/>
            <a:ext cx="5181600" cy="4379029"/>
          </a:xfrm>
        </p:spPr>
        <p:txBody>
          <a:bodyPr>
            <a:normAutofit fontScale="92500" lnSpcReduction="20000"/>
          </a:bodyPr>
          <a:lstStyle/>
          <a:p>
            <a:pPr marL="660400" lvl="0" indent="-444500" algn="just">
              <a:buFont typeface="Wingdings" pitchFamily="2" charset="2"/>
              <a:buChar char="q"/>
            </a:pPr>
            <a:r>
              <a:rPr lang="en-US" b="1" dirty="0">
                <a:solidFill>
                  <a:schemeClr val="tx1"/>
                </a:solidFill>
                <a:latin typeface="Times New Roman" pitchFamily="18" charset="0"/>
                <a:cs typeface="Times New Roman" pitchFamily="18" charset="0"/>
              </a:rPr>
              <a:t>Transferring capital</a:t>
            </a:r>
            <a:r>
              <a:rPr lang="en-US" dirty="0">
                <a:solidFill>
                  <a:schemeClr val="tx1"/>
                </a:solidFill>
                <a:latin typeface="Times New Roman" pitchFamily="18" charset="0"/>
                <a:cs typeface="Times New Roman" pitchFamily="18" charset="0"/>
              </a:rPr>
              <a:t>: At first, he decided to transfer the capital from </a:t>
            </a:r>
            <a:r>
              <a:rPr lang="en-US" dirty="0" err="1">
                <a:solidFill>
                  <a:schemeClr val="tx1"/>
                </a:solidFill>
                <a:latin typeface="Times New Roman" pitchFamily="18" charset="0"/>
                <a:cs typeface="Times New Roman" pitchFamily="18" charset="0"/>
              </a:rPr>
              <a:t>Rajmahal</a:t>
            </a:r>
            <a:r>
              <a:rPr lang="en-US" dirty="0">
                <a:solidFill>
                  <a:schemeClr val="tx1"/>
                </a:solidFill>
                <a:latin typeface="Times New Roman" pitchFamily="18" charset="0"/>
                <a:cs typeface="Times New Roman" pitchFamily="18" charset="0"/>
              </a:rPr>
              <a:t>. As he found that the strength of their enemies lay in Eastern Bengal, he decided to transfer the capital to a suitable eastern strategic place. He chose Dhaka as the ultimate capital which was situated in the heart of </a:t>
            </a:r>
            <a:r>
              <a:rPr lang="en-US" dirty="0" err="1">
                <a:solidFill>
                  <a:schemeClr val="tx1"/>
                </a:solidFill>
                <a:latin typeface="Times New Roman" pitchFamily="18" charset="0"/>
                <a:cs typeface="Times New Roman" pitchFamily="18" charset="0"/>
              </a:rPr>
              <a:t>Bhati</a:t>
            </a:r>
            <a:r>
              <a:rPr lang="en-US" dirty="0">
                <a:solidFill>
                  <a:schemeClr val="tx1"/>
                </a:solidFill>
                <a:latin typeface="Times New Roman" pitchFamily="18" charset="0"/>
                <a:cs typeface="Times New Roman" pitchFamily="18" charset="0"/>
              </a:rPr>
              <a:t>. </a:t>
            </a:r>
          </a:p>
          <a:p>
            <a:pPr marL="660400" lvl="0" indent="-444500" algn="just">
              <a:buFont typeface="Wingdings" pitchFamily="2" charset="2"/>
              <a:buChar char="q"/>
            </a:pPr>
            <a:r>
              <a:rPr lang="en-US" b="1" dirty="0">
                <a:solidFill>
                  <a:schemeClr val="tx1"/>
                </a:solidFill>
                <a:latin typeface="Times New Roman" pitchFamily="18" charset="0"/>
                <a:cs typeface="Times New Roman" pitchFamily="18" charset="0"/>
              </a:rPr>
              <a:t>Strengthening Mughal Navy: </a:t>
            </a:r>
            <a:r>
              <a:rPr lang="en-US" dirty="0">
                <a:solidFill>
                  <a:schemeClr val="tx1"/>
                </a:solidFill>
                <a:latin typeface="Times New Roman" pitchFamily="18" charset="0"/>
                <a:cs typeface="Times New Roman" pitchFamily="18" charset="0"/>
              </a:rPr>
              <a:t>He strengthened the Mughal navy. The Bara </a:t>
            </a:r>
            <a:r>
              <a:rPr lang="en-US" dirty="0" err="1">
                <a:solidFill>
                  <a:schemeClr val="tx1"/>
                </a:solidFill>
                <a:latin typeface="Times New Roman" pitchFamily="18" charset="0"/>
                <a:cs typeface="Times New Roman" pitchFamily="18" charset="0"/>
              </a:rPr>
              <a:t>Bhuiyans</a:t>
            </a:r>
            <a:r>
              <a:rPr lang="en-US" dirty="0">
                <a:solidFill>
                  <a:schemeClr val="tx1"/>
                </a:solidFill>
                <a:latin typeface="Times New Roman" pitchFamily="18" charset="0"/>
                <a:cs typeface="Times New Roman" pitchFamily="18" charset="0"/>
              </a:rPr>
              <a:t> were strong in river warfare. So, the Mughal navy was organized in such a way. He started with his numerous boats and artillery from </a:t>
            </a:r>
            <a:r>
              <a:rPr lang="en-US" dirty="0" err="1">
                <a:solidFill>
                  <a:schemeClr val="tx1"/>
                </a:solidFill>
                <a:latin typeface="Times New Roman" pitchFamily="18" charset="0"/>
                <a:cs typeface="Times New Roman" pitchFamily="18" charset="0"/>
              </a:rPr>
              <a:t>Rajmahal</a:t>
            </a:r>
            <a:r>
              <a:rPr lang="en-US" dirty="0">
                <a:solidFill>
                  <a:schemeClr val="tx1"/>
                </a:solidFill>
                <a:latin typeface="Times New Roman" pitchFamily="18" charset="0"/>
                <a:cs typeface="Times New Roman" pitchFamily="18" charset="0"/>
              </a:rPr>
              <a:t> towards </a:t>
            </a:r>
            <a:r>
              <a:rPr lang="en-US" dirty="0" err="1">
                <a:solidFill>
                  <a:schemeClr val="tx1"/>
                </a:solidFill>
                <a:latin typeface="Times New Roman" pitchFamily="18" charset="0"/>
                <a:cs typeface="Times New Roman" pitchFamily="18" charset="0"/>
              </a:rPr>
              <a:t>Bhati</a:t>
            </a:r>
            <a:r>
              <a:rPr lang="en-US" dirty="0">
                <a:solidFill>
                  <a:schemeClr val="tx1"/>
                </a:solidFill>
                <a:latin typeface="Times New Roman" pitchFamily="18" charset="0"/>
                <a:cs typeface="Times New Roman" pitchFamily="18" charset="0"/>
              </a:rPr>
              <a:t>. </a:t>
            </a:r>
          </a:p>
          <a:p>
            <a:pPr marL="660400" lvl="0" indent="-444500" algn="just">
              <a:buFont typeface="Wingdings" pitchFamily="2" charset="2"/>
              <a:buChar char="q"/>
            </a:pPr>
            <a:r>
              <a:rPr lang="en-US" b="1" dirty="0">
                <a:solidFill>
                  <a:schemeClr val="tx1"/>
                </a:solidFill>
                <a:latin typeface="Times New Roman" pitchFamily="18" charset="0"/>
                <a:cs typeface="Times New Roman" pitchFamily="18" charset="0"/>
              </a:rPr>
              <a:t>Subjugating the enemies: </a:t>
            </a:r>
            <a:r>
              <a:rPr lang="en-US" dirty="0">
                <a:solidFill>
                  <a:schemeClr val="tx1"/>
                </a:solidFill>
                <a:latin typeface="Times New Roman" pitchFamily="18" charset="0"/>
                <a:cs typeface="Times New Roman" pitchFamily="18" charset="0"/>
              </a:rPr>
              <a:t>On the way to </a:t>
            </a:r>
            <a:r>
              <a:rPr lang="en-US" dirty="0" err="1">
                <a:solidFill>
                  <a:schemeClr val="tx1"/>
                </a:solidFill>
                <a:latin typeface="Times New Roman" pitchFamily="18" charset="0"/>
                <a:cs typeface="Times New Roman" pitchFamily="18" charset="0"/>
              </a:rPr>
              <a:t>Bhati</a:t>
            </a:r>
            <a:r>
              <a:rPr lang="en-US" dirty="0">
                <a:solidFill>
                  <a:schemeClr val="tx1"/>
                </a:solidFill>
                <a:latin typeface="Times New Roman" pitchFamily="18" charset="0"/>
                <a:cs typeface="Times New Roman" pitchFamily="18" charset="0"/>
              </a:rPr>
              <a:t> he subjugated the </a:t>
            </a:r>
            <a:r>
              <a:rPr lang="en-US" dirty="0" err="1">
                <a:solidFill>
                  <a:schemeClr val="tx1"/>
                </a:solidFill>
                <a:latin typeface="Times New Roman" pitchFamily="18" charset="0"/>
                <a:cs typeface="Times New Roman" pitchFamily="18" charset="0"/>
              </a:rPr>
              <a:t>Jamindars</a:t>
            </a:r>
            <a:r>
              <a:rPr lang="en-US" dirty="0">
                <a:solidFill>
                  <a:schemeClr val="tx1"/>
                </a:solidFill>
                <a:latin typeface="Times New Roman" pitchFamily="18" charset="0"/>
                <a:cs typeface="Times New Roman" pitchFamily="18" charset="0"/>
              </a:rPr>
              <a:t> and Chiefs of surrounding areas. After reaching there he subjugated the Bara </a:t>
            </a:r>
            <a:r>
              <a:rPr lang="en-US" dirty="0" err="1">
                <a:solidFill>
                  <a:schemeClr val="tx1"/>
                </a:solidFill>
                <a:latin typeface="Times New Roman" pitchFamily="18" charset="0"/>
                <a:cs typeface="Times New Roman" pitchFamily="18" charset="0"/>
              </a:rPr>
              <a:t>Bhuiyans</a:t>
            </a:r>
            <a:r>
              <a:rPr lang="en-US" dirty="0">
                <a:solidFill>
                  <a:schemeClr val="tx1"/>
                </a:solidFill>
                <a:latin typeface="Times New Roman" pitchFamily="18" charset="0"/>
                <a:cs typeface="Times New Roman" pitchFamily="18" charset="0"/>
              </a:rPr>
              <a:t>. By the end of 1612 the whole of Bengal except Chittagong was brought under Mughal control. </a:t>
            </a:r>
          </a:p>
          <a:p>
            <a:endParaRPr lang="en-US" dirty="0"/>
          </a:p>
        </p:txBody>
      </p:sp>
      <p:pic>
        <p:nvPicPr>
          <p:cNvPr id="3074" name="Picture 2" descr="a Map of India showing location of the Rajmahal Basin; b Geological map of the Rajmahal Basin showing location of the borehole RMB#2 (red d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4217" y="1737361"/>
            <a:ext cx="3588327" cy="21557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descr="12 Mughal Navy Image: PICRYL - Public Domain Media Search Engine Public  Domain Se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4217" y="4087090"/>
            <a:ext cx="3560621" cy="20292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661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E07FF893-F07C-FF40-9A6F-5EC0852952C7}"/>
              </a:ext>
            </a:extLst>
          </p:cNvPr>
          <p:cNvSpPr>
            <a:spLocks noGrp="1"/>
          </p:cNvSpPr>
          <p:nvPr>
            <p:ph type="title"/>
          </p:nvPr>
        </p:nvSpPr>
        <p:spPr>
          <a:xfrm>
            <a:off x="1097280" y="914400"/>
            <a:ext cx="8019011" cy="822960"/>
          </a:xfrm>
        </p:spPr>
        <p:txBody>
          <a:bodyPr>
            <a:normAutofit/>
          </a:bodyPr>
          <a:lstStyle/>
          <a:p>
            <a:pPr algn="ctr"/>
            <a:r>
              <a:rPr lang="en-US" sz="3200" b="1" dirty="0" smtClean="0">
                <a:solidFill>
                  <a:srgbClr val="C00000"/>
                </a:solidFill>
                <a:latin typeface="Times New Roman" pitchFamily="18" charset="0"/>
                <a:cs typeface="Times New Roman" pitchFamily="18" charset="0"/>
              </a:rPr>
              <a:t>BENGAL UNDER THE MUGHALS</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08C6AF07-9B40-5B4D-8873-9934633ABB23}"/>
              </a:ext>
            </a:extLst>
          </p:cNvPr>
          <p:cNvSpPr>
            <a:spLocks noGrp="1"/>
          </p:cNvSpPr>
          <p:nvPr>
            <p:ph idx="1"/>
          </p:nvPr>
        </p:nvSpPr>
        <p:spPr>
          <a:xfrm>
            <a:off x="594207" y="1737360"/>
            <a:ext cx="5321684" cy="4136967"/>
          </a:xfrm>
        </p:spPr>
        <p:txBody>
          <a:bodyPr/>
          <a:lstStyle/>
          <a:p>
            <a:pPr marL="660400" lvl="0" indent="-444500" algn="just">
              <a:buFont typeface="Wingdings" pitchFamily="2" charset="2"/>
              <a:buChar char="q"/>
            </a:pPr>
            <a:r>
              <a:rPr lang="en-US" b="1" dirty="0">
                <a:latin typeface="Times New Roman" pitchFamily="18" charset="0"/>
                <a:cs typeface="Times New Roman" pitchFamily="18" charset="0"/>
              </a:rPr>
              <a:t>Reinstating the enemies: </a:t>
            </a:r>
            <a:r>
              <a:rPr lang="en-US" dirty="0">
                <a:latin typeface="Times New Roman" pitchFamily="18" charset="0"/>
                <a:cs typeface="Times New Roman" pitchFamily="18" charset="0"/>
              </a:rPr>
              <a:t>The Rajas, </a:t>
            </a:r>
            <a:r>
              <a:rPr lang="en-US" dirty="0" err="1">
                <a:latin typeface="Times New Roman" pitchFamily="18" charset="0"/>
                <a:cs typeface="Times New Roman" pitchFamily="18" charset="0"/>
              </a:rPr>
              <a:t>Jamindars</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Bhuiyans</a:t>
            </a:r>
            <a:r>
              <a:rPr lang="en-US" dirty="0">
                <a:latin typeface="Times New Roman" pitchFamily="18" charset="0"/>
                <a:cs typeface="Times New Roman" pitchFamily="18" charset="0"/>
              </a:rPr>
              <a:t> were reinstated in their position on the promise of remaining loyal and paying tribute. But as soon as the Mughal army retraced their steps they shook off allegiance, gathered fresh strength and became independent. </a:t>
            </a:r>
          </a:p>
          <a:p>
            <a:pPr marL="660400" lvl="0" indent="-444500" algn="just">
              <a:buFont typeface="Wingdings" pitchFamily="2" charset="2"/>
              <a:buChar char="q"/>
            </a:pPr>
            <a:r>
              <a:rPr lang="en-US" b="1" dirty="0">
                <a:latin typeface="Times New Roman" pitchFamily="18" charset="0"/>
                <a:cs typeface="Times New Roman" pitchFamily="18" charset="0"/>
              </a:rPr>
              <a:t>Final successful strategy: </a:t>
            </a:r>
            <a:r>
              <a:rPr lang="en-US" dirty="0">
                <a:latin typeface="Times New Roman" pitchFamily="18" charset="0"/>
                <a:cs typeface="Times New Roman" pitchFamily="18" charset="0"/>
              </a:rPr>
              <a:t>Islam Khan examined the situation very carefully. He did not allow the defeated chiefs to go back to their station and forced them into Mughal service. They were compelled to fight against their brethren. </a:t>
            </a:r>
          </a:p>
          <a:p>
            <a:endParaRPr lang="en-US" dirty="0"/>
          </a:p>
        </p:txBody>
      </p:sp>
      <p:pic>
        <p:nvPicPr>
          <p:cNvPr id="1034" name="Picture 10" descr="Zamindars of Bengal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2982" y="1737360"/>
            <a:ext cx="2791689" cy="16570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18" name="Picture 2" descr="Islam Khan II - also known as Islam Khan Mashhadi (d. 1647), a vizier who  served under the empero… | Mughal paintings, Mughal miniature paintings,  Islamic paint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2982" y="3516763"/>
            <a:ext cx="2791688" cy="2177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897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7BF99A-B220-8F4F-9643-6378F71B1A3B}"/>
              </a:ext>
            </a:extLst>
          </p:cNvPr>
          <p:cNvSpPr>
            <a:spLocks noGrp="1"/>
          </p:cNvSpPr>
          <p:nvPr>
            <p:ph type="title"/>
          </p:nvPr>
        </p:nvSpPr>
        <p:spPr>
          <a:xfrm>
            <a:off x="512618" y="977900"/>
            <a:ext cx="8839201" cy="759460"/>
          </a:xfrm>
        </p:spPr>
        <p:txBody>
          <a:bodyPr/>
          <a:lstStyle/>
          <a:p>
            <a:pPr algn="ctr"/>
            <a:r>
              <a:rPr lang="en-US" sz="3200" b="1" dirty="0" smtClean="0">
                <a:solidFill>
                  <a:srgbClr val="C00000"/>
                </a:solidFill>
                <a:latin typeface="Times New Roman" pitchFamily="18" charset="0"/>
                <a:cs typeface="Times New Roman" pitchFamily="18" charset="0"/>
              </a:rPr>
              <a:t>THE HISTORY OF BARABHUYINAS </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F4E7B473-2C60-7345-988A-4A71B751A1E4}"/>
              </a:ext>
            </a:extLst>
          </p:cNvPr>
          <p:cNvSpPr>
            <a:spLocks noGrp="1"/>
          </p:cNvSpPr>
          <p:nvPr>
            <p:ph idx="1"/>
          </p:nvPr>
        </p:nvSpPr>
        <p:spPr>
          <a:xfrm>
            <a:off x="512618" y="1898073"/>
            <a:ext cx="5126181" cy="3880773"/>
          </a:xfrm>
        </p:spPr>
        <p:txBody>
          <a:bodyPr>
            <a:normAutofit fontScale="92500" lnSpcReduction="20000"/>
          </a:bodyPr>
          <a:lstStyle/>
          <a:p>
            <a:pPr marL="444500" indent="-317500" algn="just">
              <a:buFont typeface="Wingdings" pitchFamily="2" charset="2"/>
              <a:buChar char="q"/>
            </a:pPr>
            <a:r>
              <a:rPr lang="en-US" dirty="0">
                <a:solidFill>
                  <a:schemeClr val="tx1"/>
                </a:solidFill>
                <a:latin typeface="Times New Roman" pitchFamily="18" charset="0"/>
                <a:cs typeface="Times New Roman" pitchFamily="18" charset="0"/>
              </a:rPr>
              <a:t>Emperor Akbar could not establish authority over the whole of Bengal. The big Zamindars of Bengal did not accept the subordination of the Mughals. The independent and powerful Zamindars fought united against the Mughal commanders to protect their land. They were known as </a:t>
            </a:r>
            <a:r>
              <a:rPr lang="en-US" dirty="0" err="1">
                <a:solidFill>
                  <a:schemeClr val="tx1"/>
                </a:solidFill>
                <a:latin typeface="Times New Roman" pitchFamily="18" charset="0"/>
                <a:cs typeface="Times New Roman" pitchFamily="18" charset="0"/>
              </a:rPr>
              <a:t>Barabhuyinas</a:t>
            </a:r>
            <a:r>
              <a:rPr lang="en-US" dirty="0">
                <a:solidFill>
                  <a:schemeClr val="tx1"/>
                </a:solidFill>
                <a:latin typeface="Times New Roman" pitchFamily="18" charset="0"/>
                <a:cs typeface="Times New Roman" pitchFamily="18" charset="0"/>
              </a:rPr>
              <a:t>, where ‘Bara’ does not mean the number of twelve, rather defines the indefinite number of Zamindars. </a:t>
            </a:r>
          </a:p>
          <a:p>
            <a:pPr marL="444500" indent="-317500" algn="just">
              <a:buFont typeface="Wingdings" pitchFamily="2" charset="2"/>
              <a:buChar char="q"/>
            </a:pPr>
            <a:r>
              <a:rPr lang="en-US" dirty="0">
                <a:solidFill>
                  <a:schemeClr val="tx1"/>
                </a:solidFill>
                <a:latin typeface="Times New Roman" pitchFamily="18" charset="0"/>
                <a:cs typeface="Times New Roman" pitchFamily="18" charset="0"/>
              </a:rPr>
              <a:t>Issa Khan was the Zamindar of Sonargaon, the low land known as ‘</a:t>
            </a:r>
            <a:r>
              <a:rPr lang="en-US" dirty="0" err="1">
                <a:solidFill>
                  <a:schemeClr val="tx1"/>
                </a:solidFill>
                <a:latin typeface="Times New Roman" pitchFamily="18" charset="0"/>
                <a:cs typeface="Times New Roman" pitchFamily="18" charset="0"/>
              </a:rPr>
              <a:t>Vati</a:t>
            </a:r>
            <a:r>
              <a:rPr lang="en-US" dirty="0">
                <a:solidFill>
                  <a:schemeClr val="tx1"/>
                </a:solidFill>
                <a:latin typeface="Times New Roman" pitchFamily="18" charset="0"/>
                <a:cs typeface="Times New Roman" pitchFamily="18" charset="0"/>
              </a:rPr>
              <a:t>’ region and the leader of </a:t>
            </a:r>
            <a:r>
              <a:rPr lang="en-US" dirty="0" err="1">
                <a:solidFill>
                  <a:schemeClr val="tx1"/>
                </a:solidFill>
                <a:latin typeface="Times New Roman" pitchFamily="18" charset="0"/>
                <a:cs typeface="Times New Roman" pitchFamily="18" charset="0"/>
              </a:rPr>
              <a:t>Barabhuyinas</a:t>
            </a:r>
            <a:r>
              <a:rPr lang="en-US" dirty="0">
                <a:solidFill>
                  <a:schemeClr val="tx1"/>
                </a:solidFill>
                <a:latin typeface="Times New Roman" pitchFamily="18" charset="0"/>
                <a:cs typeface="Times New Roman" pitchFamily="18" charset="0"/>
              </a:rPr>
              <a:t>. He was loyal to the </a:t>
            </a:r>
            <a:r>
              <a:rPr lang="en-US" dirty="0" err="1">
                <a:solidFill>
                  <a:schemeClr val="tx1"/>
                </a:solidFill>
                <a:latin typeface="Times New Roman" pitchFamily="18" charset="0"/>
                <a:cs typeface="Times New Roman" pitchFamily="18" charset="0"/>
              </a:rPr>
              <a:t>Karrani</a:t>
            </a:r>
            <a:r>
              <a:rPr lang="en-US" dirty="0">
                <a:solidFill>
                  <a:schemeClr val="tx1"/>
                </a:solidFill>
                <a:latin typeface="Times New Roman" pitchFamily="18" charset="0"/>
                <a:cs typeface="Times New Roman" pitchFamily="18" charset="0"/>
              </a:rPr>
              <a:t> Dynasty. The Gazi family established their Zamindari in </a:t>
            </a:r>
            <a:r>
              <a:rPr lang="en-US" dirty="0" err="1">
                <a:solidFill>
                  <a:schemeClr val="tx1"/>
                </a:solidFill>
                <a:latin typeface="Times New Roman" pitchFamily="18" charset="0"/>
                <a:cs typeface="Times New Roman" pitchFamily="18" charset="0"/>
              </a:rPr>
              <a:t>Bhawal</a:t>
            </a:r>
            <a:r>
              <a:rPr lang="en-US" dirty="0">
                <a:solidFill>
                  <a:schemeClr val="tx1"/>
                </a:solidFill>
                <a:latin typeface="Times New Roman" pitchFamily="18" charset="0"/>
                <a:cs typeface="Times New Roman" pitchFamily="18" charset="0"/>
              </a:rPr>
              <a:t> before the conquest of Bengal by Sher Shah. Similarly, big Zamindaries were established in the regions of Faridpur, Sylhet, Mymensingh, </a:t>
            </a:r>
            <a:r>
              <a:rPr lang="en-US" dirty="0" err="1">
                <a:solidFill>
                  <a:schemeClr val="tx1"/>
                </a:solidFill>
                <a:latin typeface="Times New Roman" pitchFamily="18" charset="0"/>
                <a:cs typeface="Times New Roman" pitchFamily="18" charset="0"/>
              </a:rPr>
              <a:t>Vikrampur</a:t>
            </a:r>
            <a:r>
              <a:rPr lang="en-US" dirty="0">
                <a:solidFill>
                  <a:schemeClr val="tx1"/>
                </a:solidFill>
                <a:latin typeface="Times New Roman" pitchFamily="18" charset="0"/>
                <a:cs typeface="Times New Roman" pitchFamily="18" charset="0"/>
              </a:rPr>
              <a:t>, Barisal, Noakhali, </a:t>
            </a:r>
            <a:r>
              <a:rPr lang="en-US" dirty="0" err="1">
                <a:solidFill>
                  <a:schemeClr val="tx1"/>
                </a:solidFill>
                <a:latin typeface="Times New Roman" pitchFamily="18" charset="0"/>
                <a:cs typeface="Times New Roman" pitchFamily="18" charset="0"/>
              </a:rPr>
              <a:t>Manikganj</a:t>
            </a:r>
            <a:r>
              <a:rPr lang="en-US" dirty="0">
                <a:solidFill>
                  <a:schemeClr val="tx1"/>
                </a:solidFill>
                <a:latin typeface="Times New Roman" pitchFamily="18" charset="0"/>
                <a:cs typeface="Times New Roman" pitchFamily="18" charset="0"/>
              </a:rPr>
              <a:t>, etc. </a:t>
            </a:r>
          </a:p>
          <a:p>
            <a:pPr marL="444500" indent="-317500" algn="just">
              <a:buFont typeface="Wingdings" pitchFamily="2" charset="2"/>
              <a:buChar char="q"/>
            </a:pPr>
            <a:endParaRPr lang="en-US" dirty="0"/>
          </a:p>
          <a:p>
            <a:endParaRPr lang="en-US" dirty="0"/>
          </a:p>
        </p:txBody>
      </p:sp>
      <p:pic>
        <p:nvPicPr>
          <p:cNvPr id="2052" name="Picture 4" descr="Baro-Bhuy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3710" y="1737360"/>
            <a:ext cx="2791689" cy="13795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descr="Baro-Bhuiyan: Delaying The Mughals' Bengal Dream"/>
          <p:cNvPicPr/>
          <p:nvPr/>
        </p:nvPicPr>
        <p:blipFill rotWithShape="1">
          <a:blip r:embed="rId3">
            <a:extLst>
              <a:ext uri="{28A0092B-C50C-407E-A947-70E740481C1C}">
                <a14:useLocalDpi xmlns:a14="http://schemas.microsoft.com/office/drawing/2010/main" val="0"/>
              </a:ext>
            </a:extLst>
          </a:blip>
          <a:srcRect l="32192" r="32191"/>
          <a:stretch/>
        </p:blipFill>
        <p:spPr bwMode="auto">
          <a:xfrm>
            <a:off x="6123710" y="3352801"/>
            <a:ext cx="2791689" cy="2327563"/>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934274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AA5C6C39-13CE-1449-9D14-10E0A34131C1}"/>
              </a:ext>
            </a:extLst>
          </p:cNvPr>
          <p:cNvSpPr>
            <a:spLocks noGrp="1"/>
          </p:cNvSpPr>
          <p:nvPr>
            <p:ph type="title"/>
          </p:nvPr>
        </p:nvSpPr>
        <p:spPr>
          <a:xfrm>
            <a:off x="387928" y="977900"/>
            <a:ext cx="8756072" cy="759460"/>
          </a:xfrm>
        </p:spPr>
        <p:txBody>
          <a:bodyPr/>
          <a:lstStyle/>
          <a:p>
            <a:pPr algn="ctr"/>
            <a:r>
              <a:rPr lang="en-US" sz="3200" b="1" dirty="0" smtClean="0">
                <a:solidFill>
                  <a:srgbClr val="C00000"/>
                </a:solidFill>
                <a:latin typeface="Times New Roman" pitchFamily="18" charset="0"/>
                <a:cs typeface="Times New Roman" pitchFamily="18" charset="0"/>
              </a:rPr>
              <a:t>THE HISTORY OF BARABHUYINAS </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1598F468-DC2F-ED4B-9977-FF92B8A08C29}"/>
              </a:ext>
            </a:extLst>
          </p:cNvPr>
          <p:cNvSpPr>
            <a:spLocks noGrp="1"/>
          </p:cNvSpPr>
          <p:nvPr>
            <p:ph idx="1"/>
          </p:nvPr>
        </p:nvSpPr>
        <p:spPr>
          <a:xfrm>
            <a:off x="387928" y="1737360"/>
            <a:ext cx="5583382" cy="4605866"/>
          </a:xfrm>
        </p:spPr>
        <p:txBody>
          <a:bodyPr>
            <a:normAutofit fontScale="92500" lnSpcReduction="10000"/>
          </a:bodyPr>
          <a:lstStyle/>
          <a:p>
            <a:pPr marL="622300" indent="-406400" algn="just">
              <a:buFont typeface="Wingdings" pitchFamily="2" charset="2"/>
              <a:buChar char="q"/>
            </a:pPr>
            <a:r>
              <a:rPr lang="en-US" dirty="0">
                <a:solidFill>
                  <a:schemeClr val="tx1"/>
                </a:solidFill>
                <a:latin typeface="Times New Roman" pitchFamily="18" charset="0"/>
                <a:cs typeface="Times New Roman" pitchFamily="18" charset="0"/>
              </a:rPr>
              <a:t>Emperor Akbar gave special attention to subdue the </a:t>
            </a:r>
            <a:r>
              <a:rPr lang="en-US" dirty="0" err="1">
                <a:solidFill>
                  <a:schemeClr val="tx1"/>
                </a:solidFill>
                <a:latin typeface="Times New Roman" pitchFamily="18" charset="0"/>
                <a:cs typeface="Times New Roman" pitchFamily="18" charset="0"/>
              </a:rPr>
              <a:t>Barabhuyinas</a:t>
            </a:r>
            <a:r>
              <a:rPr lang="en-US" dirty="0">
                <a:solidFill>
                  <a:schemeClr val="tx1"/>
                </a:solidFill>
                <a:latin typeface="Times New Roman" pitchFamily="18" charset="0"/>
                <a:cs typeface="Times New Roman" pitchFamily="18" charset="0"/>
              </a:rPr>
              <a:t>. He sent Shahbaz Khan in 1583 A.D., Sadiq Khan in 1585 A.D., </a:t>
            </a:r>
            <a:r>
              <a:rPr lang="en-US" dirty="0" err="1">
                <a:solidFill>
                  <a:schemeClr val="tx1"/>
                </a:solidFill>
                <a:latin typeface="Times New Roman" pitchFamily="18" charset="0"/>
                <a:cs typeface="Times New Roman" pitchFamily="18" charset="0"/>
              </a:rPr>
              <a:t>Uzir</a:t>
            </a:r>
            <a:r>
              <a:rPr lang="en-US" dirty="0">
                <a:solidFill>
                  <a:schemeClr val="tx1"/>
                </a:solidFill>
                <a:latin typeface="Times New Roman" pitchFamily="18" charset="0"/>
                <a:cs typeface="Times New Roman" pitchFamily="18" charset="0"/>
              </a:rPr>
              <a:t> Khan in 1586 A.D. and Raja </a:t>
            </a:r>
            <a:r>
              <a:rPr lang="en-US" dirty="0" err="1">
                <a:solidFill>
                  <a:schemeClr val="tx1"/>
                </a:solidFill>
                <a:latin typeface="Times New Roman" pitchFamily="18" charset="0"/>
                <a:cs typeface="Times New Roman" pitchFamily="18" charset="0"/>
              </a:rPr>
              <a:t>Mansingh</a:t>
            </a:r>
            <a:r>
              <a:rPr lang="en-US" dirty="0">
                <a:solidFill>
                  <a:schemeClr val="tx1"/>
                </a:solidFill>
                <a:latin typeface="Times New Roman" pitchFamily="18" charset="0"/>
                <a:cs typeface="Times New Roman" pitchFamily="18" charset="0"/>
              </a:rPr>
              <a:t> in 1594 A.D. as </a:t>
            </a:r>
            <a:r>
              <a:rPr lang="en-US" dirty="0" err="1">
                <a:solidFill>
                  <a:schemeClr val="tx1"/>
                </a:solidFill>
                <a:latin typeface="Times New Roman" pitchFamily="18" charset="0"/>
                <a:cs typeface="Times New Roman" pitchFamily="18" charset="0"/>
              </a:rPr>
              <a:t>Subadars</a:t>
            </a:r>
            <a:r>
              <a:rPr lang="en-US" dirty="0">
                <a:solidFill>
                  <a:schemeClr val="tx1"/>
                </a:solidFill>
                <a:latin typeface="Times New Roman" pitchFamily="18" charset="0"/>
                <a:cs typeface="Times New Roman" pitchFamily="18" charset="0"/>
              </a:rPr>
              <a:t> in Bengal. They fought a number of battles with Issa Khan and other Zamindars. But they could not defeat him. After Issa Khan’s death in 1599 A.D. his son Musa Khan became the leader of the </a:t>
            </a:r>
            <a:r>
              <a:rPr lang="en-US" dirty="0" err="1">
                <a:solidFill>
                  <a:schemeClr val="tx1"/>
                </a:solidFill>
                <a:latin typeface="Times New Roman" pitchFamily="18" charset="0"/>
                <a:cs typeface="Times New Roman" pitchFamily="18" charset="0"/>
              </a:rPr>
              <a:t>Barabhuyinas</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Mansingh</a:t>
            </a:r>
            <a:r>
              <a:rPr lang="en-US" dirty="0">
                <a:solidFill>
                  <a:schemeClr val="tx1"/>
                </a:solidFill>
                <a:latin typeface="Times New Roman" pitchFamily="18" charset="0"/>
                <a:cs typeface="Times New Roman" pitchFamily="18" charset="0"/>
              </a:rPr>
              <a:t> was sent to Bengal for the second time in 1601 A.D. But he had to return to Delhi hearing the news of Akbar’s illness before the final success achieved. </a:t>
            </a:r>
          </a:p>
          <a:p>
            <a:pPr marL="622300" indent="-406400" algn="just">
              <a:buFont typeface="Wingdings" pitchFamily="2" charset="2"/>
              <a:buChar char="q"/>
            </a:pPr>
            <a:r>
              <a:rPr lang="en-US" dirty="0">
                <a:solidFill>
                  <a:schemeClr val="tx1"/>
                </a:solidFill>
                <a:latin typeface="Times New Roman" pitchFamily="18" charset="0"/>
                <a:cs typeface="Times New Roman" pitchFamily="18" charset="0"/>
              </a:rPr>
              <a:t>After the death of Akbar, Jahangir became the Mughal Emperor. During his reign </a:t>
            </a:r>
            <a:r>
              <a:rPr lang="en-US" dirty="0" err="1">
                <a:solidFill>
                  <a:schemeClr val="tx1"/>
                </a:solidFill>
                <a:latin typeface="Times New Roman" pitchFamily="18" charset="0"/>
                <a:cs typeface="Times New Roman" pitchFamily="18" charset="0"/>
              </a:rPr>
              <a:t>Barabhuyinas</a:t>
            </a:r>
            <a:r>
              <a:rPr lang="en-US" dirty="0">
                <a:solidFill>
                  <a:schemeClr val="tx1"/>
                </a:solidFill>
                <a:latin typeface="Times New Roman" pitchFamily="18" charset="0"/>
                <a:cs typeface="Times New Roman" pitchFamily="18" charset="0"/>
              </a:rPr>
              <a:t> were subdued completely. The claimant of the success was </a:t>
            </a:r>
            <a:r>
              <a:rPr lang="en-US" dirty="0" err="1">
                <a:solidFill>
                  <a:schemeClr val="tx1"/>
                </a:solidFill>
                <a:latin typeface="Times New Roman" pitchFamily="18" charset="0"/>
                <a:cs typeface="Times New Roman" pitchFamily="18" charset="0"/>
              </a:rPr>
              <a:t>Subadar</a:t>
            </a:r>
            <a:r>
              <a:rPr lang="en-US" dirty="0">
                <a:solidFill>
                  <a:schemeClr val="tx1"/>
                </a:solidFill>
                <a:latin typeface="Times New Roman" pitchFamily="18" charset="0"/>
                <a:cs typeface="Times New Roman" pitchFamily="18" charset="0"/>
              </a:rPr>
              <a:t> Islam Khan (1608-1613 A.D.). He shifted the capital of Bengal from </a:t>
            </a:r>
            <a:r>
              <a:rPr lang="en-US" dirty="0" err="1">
                <a:solidFill>
                  <a:schemeClr val="tx1"/>
                </a:solidFill>
                <a:latin typeface="Times New Roman" pitchFamily="18" charset="0"/>
                <a:cs typeface="Times New Roman" pitchFamily="18" charset="0"/>
              </a:rPr>
              <a:t>Rajmahal</a:t>
            </a:r>
            <a:r>
              <a:rPr lang="en-US" dirty="0">
                <a:solidFill>
                  <a:schemeClr val="tx1"/>
                </a:solidFill>
                <a:latin typeface="Times New Roman" pitchFamily="18" charset="0"/>
                <a:cs typeface="Times New Roman" pitchFamily="18" charset="0"/>
              </a:rPr>
              <a:t> to Dhaka with the intention of suppressing the </a:t>
            </a:r>
            <a:r>
              <a:rPr lang="en-US" dirty="0" err="1">
                <a:solidFill>
                  <a:schemeClr val="tx1"/>
                </a:solidFill>
                <a:latin typeface="Times New Roman" pitchFamily="18" charset="0"/>
                <a:cs typeface="Times New Roman" pitchFamily="18" charset="0"/>
              </a:rPr>
              <a:t>Barabhuyinas</a:t>
            </a:r>
            <a:r>
              <a:rPr lang="en-US" dirty="0">
                <a:solidFill>
                  <a:schemeClr val="tx1"/>
                </a:solidFill>
                <a:latin typeface="Times New Roman" pitchFamily="18" charset="0"/>
                <a:cs typeface="Times New Roman" pitchFamily="18" charset="0"/>
              </a:rPr>
              <a:t>. Musa Khan’s base was at Sonargaon, not far from Dhaka. </a:t>
            </a:r>
          </a:p>
        </p:txBody>
      </p:sp>
      <p:pic>
        <p:nvPicPr>
          <p:cNvPr id="3074" name="Picture 2" descr="Grave of Musa Khan at the north-east corner of Musa Khan Mosq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5381" y="4381427"/>
            <a:ext cx="2798619" cy="163144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ow did Baro Bhuiyans resist Mughal? - Quo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5382" y="1869633"/>
            <a:ext cx="2798618" cy="227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662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924D71AA-95BB-AB47-9F9C-F2A374EF9585}"/>
              </a:ext>
            </a:extLst>
          </p:cNvPr>
          <p:cNvSpPr>
            <a:spLocks noGrp="1"/>
          </p:cNvSpPr>
          <p:nvPr>
            <p:ph type="title"/>
          </p:nvPr>
        </p:nvSpPr>
        <p:spPr>
          <a:xfrm>
            <a:off x="705044" y="1199572"/>
            <a:ext cx="8331606" cy="759460"/>
          </a:xfrm>
        </p:spPr>
        <p:txBody>
          <a:bodyPr/>
          <a:lstStyle/>
          <a:p>
            <a:pPr algn="ctr"/>
            <a:r>
              <a:rPr lang="en-US" sz="3200" b="1" dirty="0" smtClean="0">
                <a:solidFill>
                  <a:srgbClr val="C00000"/>
                </a:solidFill>
                <a:latin typeface="Times New Roman" pitchFamily="18" charset="0"/>
                <a:cs typeface="Times New Roman" pitchFamily="18" charset="0"/>
              </a:rPr>
              <a:t>THE HISTORY OF BARABHUYINAS </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F9C812D5-8A33-B04A-8259-3531A5C88F39}"/>
              </a:ext>
            </a:extLst>
          </p:cNvPr>
          <p:cNvSpPr>
            <a:spLocks noGrp="1"/>
          </p:cNvSpPr>
          <p:nvPr>
            <p:ph idx="1"/>
          </p:nvPr>
        </p:nvSpPr>
        <p:spPr>
          <a:xfrm>
            <a:off x="705043" y="1959032"/>
            <a:ext cx="4351866" cy="3880773"/>
          </a:xfrm>
        </p:spPr>
        <p:txBody>
          <a:bodyPr>
            <a:normAutofit lnSpcReduction="10000"/>
          </a:bodyPr>
          <a:lstStyle/>
          <a:p>
            <a:pPr marL="571500" indent="-355600" algn="just">
              <a:buFont typeface="Wingdings" pitchFamily="2" charset="2"/>
              <a:buChar char="q"/>
            </a:pPr>
            <a:r>
              <a:rPr lang="en-US" dirty="0">
                <a:solidFill>
                  <a:schemeClr val="tx1"/>
                </a:solidFill>
                <a:latin typeface="Times New Roman" pitchFamily="18" charset="0"/>
                <a:cs typeface="Times New Roman" pitchFamily="18" charset="0"/>
              </a:rPr>
              <a:t>On his way from </a:t>
            </a:r>
            <a:r>
              <a:rPr lang="en-US" dirty="0" err="1">
                <a:solidFill>
                  <a:schemeClr val="tx1"/>
                </a:solidFill>
                <a:latin typeface="Times New Roman" pitchFamily="18" charset="0"/>
                <a:cs typeface="Times New Roman" pitchFamily="18" charset="0"/>
              </a:rPr>
              <a:t>Rajmahal</a:t>
            </a:r>
            <a:r>
              <a:rPr lang="en-US" dirty="0">
                <a:solidFill>
                  <a:schemeClr val="tx1"/>
                </a:solidFill>
                <a:latin typeface="Times New Roman" pitchFamily="18" charset="0"/>
                <a:cs typeface="Times New Roman" pitchFamily="18" charset="0"/>
              </a:rPr>
              <a:t> to Dhaka, Islam Khan won the allegiance of many Zamindars on the way. He built a strong navy to face the </a:t>
            </a:r>
            <a:r>
              <a:rPr lang="en-US" dirty="0" err="1">
                <a:solidFill>
                  <a:schemeClr val="tx1"/>
                </a:solidFill>
                <a:latin typeface="Times New Roman" pitchFamily="18" charset="0"/>
                <a:cs typeface="Times New Roman" pitchFamily="18" charset="0"/>
              </a:rPr>
              <a:t>Barabhuyinas</a:t>
            </a:r>
            <a:r>
              <a:rPr lang="en-US" dirty="0">
                <a:solidFill>
                  <a:schemeClr val="tx1"/>
                </a:solidFill>
                <a:latin typeface="Times New Roman" pitchFamily="18" charset="0"/>
                <a:cs typeface="Times New Roman" pitchFamily="18" charset="0"/>
              </a:rPr>
              <a:t>. The first fight with Musa Khan took place in 1609 A.D. in </a:t>
            </a:r>
            <a:r>
              <a:rPr lang="en-US" dirty="0" err="1">
                <a:solidFill>
                  <a:schemeClr val="tx1"/>
                </a:solidFill>
                <a:latin typeface="Times New Roman" pitchFamily="18" charset="0"/>
                <a:cs typeface="Times New Roman" pitchFamily="18" charset="0"/>
              </a:rPr>
              <a:t>Jatrapur</a:t>
            </a:r>
            <a:r>
              <a:rPr lang="en-US" dirty="0">
                <a:solidFill>
                  <a:schemeClr val="tx1"/>
                </a:solidFill>
                <a:latin typeface="Times New Roman" pitchFamily="18" charset="0"/>
                <a:cs typeface="Times New Roman" pitchFamily="18" charset="0"/>
              </a:rPr>
              <a:t> on the eastern bank of the River </a:t>
            </a:r>
            <a:r>
              <a:rPr lang="en-US" dirty="0" err="1">
                <a:solidFill>
                  <a:schemeClr val="tx1"/>
                </a:solidFill>
                <a:latin typeface="Times New Roman" pitchFamily="18" charset="0"/>
                <a:cs typeface="Times New Roman" pitchFamily="18" charset="0"/>
              </a:rPr>
              <a:t>Karotoa</a:t>
            </a:r>
            <a:r>
              <a:rPr lang="en-US" dirty="0">
                <a:solidFill>
                  <a:schemeClr val="tx1"/>
                </a:solidFill>
                <a:latin typeface="Times New Roman" pitchFamily="18" charset="0"/>
                <a:cs typeface="Times New Roman" pitchFamily="18" charset="0"/>
              </a:rPr>
              <a:t>. Musa Khan had a fort there. In the battle that followed, Musa Khan and other Zamindars were forced to retreat. Islam Khan entered Dhaka in 1610 A.D. From this time Dhaka became the capital of Bengal and was named Jahangirnagar after the Emperor. </a:t>
            </a:r>
          </a:p>
          <a:p>
            <a:endParaRPr lang="en-US" dirty="0"/>
          </a:p>
        </p:txBody>
      </p:sp>
      <p:pic>
        <p:nvPicPr>
          <p:cNvPr id="5" name="Picture 4"/>
          <p:cNvPicPr>
            <a:picLocks noChangeAspect="1"/>
          </p:cNvPicPr>
          <p:nvPr/>
        </p:nvPicPr>
        <p:blipFill rotWithShape="1">
          <a:blip r:embed="rId2"/>
          <a:srcRect b="9269"/>
          <a:stretch/>
        </p:blipFill>
        <p:spPr>
          <a:xfrm>
            <a:off x="5320145" y="1959032"/>
            <a:ext cx="3716504" cy="1864823"/>
          </a:xfrm>
          <a:prstGeom prst="rect">
            <a:avLst/>
          </a:prstGeom>
        </p:spPr>
      </p:pic>
      <p:pic>
        <p:nvPicPr>
          <p:cNvPr id="4100" name="Picture 4" descr="Architecture in Bengal During Jahangi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145" y="3975732"/>
            <a:ext cx="3716504" cy="1967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94150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10107</TotalTime>
  <Words>3452</Words>
  <Application>Microsoft Office PowerPoint</Application>
  <PresentationFormat>Widescreen</PresentationFormat>
  <Paragraphs>117</Paragraphs>
  <Slides>26</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Bangla MN</vt:lpstr>
      <vt:lpstr>Britannic Bold</vt:lpstr>
      <vt:lpstr>Calibri</vt:lpstr>
      <vt:lpstr>Franklin Gothic Book</vt:lpstr>
      <vt:lpstr>Times New Roman</vt:lpstr>
      <vt:lpstr>Trebuchet MS</vt:lpstr>
      <vt:lpstr>Wingdings</vt:lpstr>
      <vt:lpstr>Wingdings 3</vt:lpstr>
      <vt:lpstr>Facet</vt:lpstr>
      <vt:lpstr>PowerPoint Presentation</vt:lpstr>
      <vt:lpstr>DISCUSSION CONTESTS</vt:lpstr>
      <vt:lpstr>BENGAL UNDER THE MUGHALS</vt:lpstr>
      <vt:lpstr>BENGAL UNDER THE MUGHALS</vt:lpstr>
      <vt:lpstr>BENGAL UNDER THE MUGHALS</vt:lpstr>
      <vt:lpstr>BENGAL UNDER THE MUGHALS</vt:lpstr>
      <vt:lpstr>THE HISTORY OF BARABHUYINAS </vt:lpstr>
      <vt:lpstr>THE HISTORY OF BARABHUYINAS </vt:lpstr>
      <vt:lpstr>THE HISTORY OF BARABHUYINAS </vt:lpstr>
      <vt:lpstr>THE HISTORY OF BARABHUYINAS </vt:lpstr>
      <vt:lpstr>THE MUGHAL RULE IN BENGAL </vt:lpstr>
      <vt:lpstr>THE RULE OF THE SUBADARS IN BENGAL </vt:lpstr>
      <vt:lpstr>THE RULE OF THE SUBADARS IN BENGAL </vt:lpstr>
      <vt:lpstr>THE RULE OF THE SUBADARS IN BENGAL </vt:lpstr>
      <vt:lpstr>ADMINISTRATION – MUGHAL PERIOD</vt:lpstr>
      <vt:lpstr>ADMINISTRATION – PARGANAH</vt:lpstr>
      <vt:lpstr>ADMINISTRATION – SUBAH</vt:lpstr>
      <vt:lpstr>ADMINISTRATION – SUBAH</vt:lpstr>
      <vt:lpstr>Administration – Subah</vt:lpstr>
      <vt:lpstr>ADMINISTRATION – SUBAH</vt:lpstr>
      <vt:lpstr>ADMINISTRATION – SUBAH</vt:lpstr>
      <vt:lpstr>Administration – Mughal Period</vt:lpstr>
      <vt:lpstr>SIGNIFICANCE/IMPORTANCE OF MUGHAL RULE IN BENGAL </vt:lpstr>
      <vt:lpstr>SIGNIFICANCE/IMPORTANCE OF MUGHAL RULE IN BENGAL </vt:lpstr>
      <vt:lpstr>SIGNIFICANCE/IMPORTANCE OF MUGHAL RULE IN BENGAL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Prison Radicalization in Bangladesh  Present Scenario and Threats</dc:title>
  <dc:creator>Mohammad Abdul Quddus</dc:creator>
  <cp:lastModifiedBy>Dr. Mostafiz</cp:lastModifiedBy>
  <cp:revision>849</cp:revision>
  <cp:lastPrinted>2022-07-04T14:13:00Z</cp:lastPrinted>
  <dcterms:created xsi:type="dcterms:W3CDTF">2017-10-14T17:55:41Z</dcterms:created>
  <dcterms:modified xsi:type="dcterms:W3CDTF">2023-10-10T16:17:32Z</dcterms:modified>
</cp:coreProperties>
</file>